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5.xml" ContentType="application/vnd.openxmlformats-officedocument.presentationml.notesSlide+xml"/>
  <Override PartName="/ppt/tags/tag14.xml" ContentType="application/vnd.openxmlformats-officedocument.presentationml.tags+xml"/>
  <Override PartName="/ppt/notesSlides/notesSlide16.xml" ContentType="application/vnd.openxmlformats-officedocument.presentationml.notesSlide+xml"/>
  <Override PartName="/ppt/tags/tag15.xml" ContentType="application/vnd.openxmlformats-officedocument.presentationml.tags+xml"/>
  <Override PartName="/ppt/notesSlides/notesSlide17.xml" ContentType="application/vnd.openxmlformats-officedocument.presentationml.notesSlide+xml"/>
  <Override PartName="/ppt/tags/tag16.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1"/>
  </p:notesMasterIdLst>
  <p:sldIdLst>
    <p:sldId id="269" r:id="rId3"/>
    <p:sldId id="2570" r:id="rId4"/>
    <p:sldId id="2475" r:id="rId5"/>
    <p:sldId id="931" r:id="rId6"/>
    <p:sldId id="2469" r:id="rId7"/>
    <p:sldId id="2470" r:id="rId8"/>
    <p:sldId id="2471" r:id="rId9"/>
    <p:sldId id="2472" r:id="rId10"/>
    <p:sldId id="2473" r:id="rId11"/>
    <p:sldId id="2474" r:id="rId12"/>
    <p:sldId id="2476" r:id="rId13"/>
    <p:sldId id="2477" r:id="rId14"/>
    <p:sldId id="2478" r:id="rId15"/>
    <p:sldId id="2479" r:id="rId16"/>
    <p:sldId id="2480" r:id="rId17"/>
    <p:sldId id="2481" r:id="rId18"/>
    <p:sldId id="2482" r:id="rId19"/>
    <p:sldId id="2483" r:id="rId20"/>
    <p:sldId id="2484" r:id="rId21"/>
    <p:sldId id="2485" r:id="rId22"/>
    <p:sldId id="313" r:id="rId23"/>
    <p:sldId id="487" r:id="rId24"/>
    <p:sldId id="257" r:id="rId25"/>
    <p:sldId id="489" r:id="rId26"/>
    <p:sldId id="490" r:id="rId27"/>
    <p:sldId id="491" r:id="rId28"/>
    <p:sldId id="492" r:id="rId29"/>
    <p:sldId id="256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153129-75D8-4661-AA2B-609F18526E52}" type="datetimeFigureOut">
              <a:rPr lang="en-US" smtClean="0"/>
              <a:t>5/26/2025</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DCE1A1-854A-4F16-B66F-DC99CD18909A}" type="slidenum">
              <a:rPr lang="en-US" smtClean="0"/>
              <a:t>‹#›</a:t>
            </a:fld>
            <a:endParaRPr lang="en-US"/>
          </a:p>
        </p:txBody>
      </p:sp>
    </p:spTree>
    <p:extLst>
      <p:ext uri="{BB962C8B-B14F-4D97-AF65-F5344CB8AC3E}">
        <p14:creationId xmlns:p14="http://schemas.microsoft.com/office/powerpoint/2010/main" val="2144155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a small sample of what is published in the literature so far.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CD3F8-A766-4A13-8946-C8D5E4F495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89919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PINNs can be scaled up by using ideas from Domain Decomposition in the solution of PDEs, e.g. FEM etc. We have already seen a variational example in Lecture 9 but here we </a:t>
            </a:r>
          </a:p>
          <a:p>
            <a:r>
              <a:rPr lang="en-US" dirty="0" err="1"/>
              <a:t>Consisder</a:t>
            </a:r>
            <a:r>
              <a:rPr lang="en-US" dirty="0"/>
              <a:t> the classical PINN form.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CD3F8-A766-4A13-8946-C8D5E4F495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1229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conservation laws, we can get inspiration from finite volumes using fluxes at the interfaces and hence derive proper interface conditions that will be added as extra loss terms in the total</a:t>
            </a:r>
          </a:p>
          <a:p>
            <a:r>
              <a:rPr lang="en-US" dirty="0"/>
              <a:t>Loss function. In addition, we penalize the solution at the interface. Mimicking DG methods.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CD3F8-A766-4A13-8946-C8D5E4F495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5146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consider again the Burgers equation – here we split the domain in space only in 4 elements. Note that we can assign different NN in every domain of different size and even different AF and this gives</a:t>
            </a:r>
          </a:p>
          <a:p>
            <a:r>
              <a:rPr lang="en-US" dirty="0"/>
              <a:t>Us great flexibility.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CD3F8-A766-4A13-8946-C8D5E4F495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3801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Applying this to the standard cavity benchmark at Re=100, we can introduce  12 domains here with different architectures; the results are compared with benchmark solutions.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CD3F8-A766-4A13-8946-C8D5E4F495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95990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tackle the inverse Burgers to identify three parameters, shown here, and convergence seems </a:t>
            </a:r>
            <a:r>
              <a:rPr lang="en-US" dirty="0" err="1"/>
              <a:t>ti</a:t>
            </a:r>
            <a:r>
              <a:rPr lang="en-US" dirty="0"/>
              <a:t> be uniform across all domains.</a:t>
            </a:r>
          </a:p>
        </p:txBody>
      </p:sp>
      <p:sp>
        <p:nvSpPr>
          <p:cNvPr id="4" name="Slide Number Placeholder 3"/>
          <p:cNvSpPr>
            <a:spLocks noGrp="1"/>
          </p:cNvSpPr>
          <p:nvPr>
            <p:ph type="sldNum" sz="quarter" idx="5"/>
          </p:nvPr>
        </p:nvSpPr>
        <p:spPr/>
        <p:txBody>
          <a:bodyPr/>
          <a:lstStyle/>
          <a:p>
            <a:fld id="{FD4CD3F8-A766-4A13-8946-C8D5E4F49586}" type="slidenum">
              <a:rPr lang="en-US" smtClean="0"/>
              <a:t>15</a:t>
            </a:fld>
            <a:endParaRPr lang="en-US"/>
          </a:p>
        </p:txBody>
      </p:sp>
    </p:spTree>
    <p:extLst>
      <p:ext uri="{BB962C8B-B14F-4D97-AF65-F5344CB8AC3E}">
        <p14:creationId xmlns:p14="http://schemas.microsoft.com/office/powerpoint/2010/main" val="33905788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XPINN is a generalization of CPINN as it can be applied to arbitrary PDEs. Here we can penalize the residual at the interface since we know its continuous and equals to zero.</a:t>
            </a:r>
          </a:p>
          <a:p>
            <a:r>
              <a:rPr lang="en-US" dirty="0"/>
              <a:t>We also impose the average velocity at the interface. This algorithm works but theoretically to prove convergence, we also need to impose the gradient at the interface that </a:t>
            </a:r>
          </a:p>
          <a:p>
            <a:r>
              <a:rPr lang="en-US" dirty="0"/>
              <a:t>Will make the algorithm more complicated. An alternative is to use the </a:t>
            </a:r>
            <a:r>
              <a:rPr lang="en-US" dirty="0" err="1"/>
              <a:t>gPINN</a:t>
            </a:r>
            <a:r>
              <a:rPr lang="en-US" dirty="0"/>
              <a:t> approach.</a:t>
            </a:r>
          </a:p>
        </p:txBody>
      </p:sp>
      <p:sp>
        <p:nvSpPr>
          <p:cNvPr id="4" name="Slide Number Placeholder 3"/>
          <p:cNvSpPr>
            <a:spLocks noGrp="1"/>
          </p:cNvSpPr>
          <p:nvPr>
            <p:ph type="sldNum" sz="quarter" idx="5"/>
          </p:nvPr>
        </p:nvSpPr>
        <p:spPr/>
        <p:txBody>
          <a:bodyPr/>
          <a:lstStyle/>
          <a:p>
            <a:fld id="{FD4CD3F8-A766-4A13-8946-C8D5E4F49586}" type="slidenum">
              <a:rPr lang="en-US" smtClean="0"/>
              <a:t>16</a:t>
            </a:fld>
            <a:endParaRPr lang="en-US"/>
          </a:p>
        </p:txBody>
      </p:sp>
    </p:spTree>
    <p:extLst>
      <p:ext uri="{BB962C8B-B14F-4D97-AF65-F5344CB8AC3E}">
        <p14:creationId xmlns:p14="http://schemas.microsoft.com/office/powerpoint/2010/main" val="899005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summarize three versions of PINNs……</a:t>
            </a:r>
          </a:p>
        </p:txBody>
      </p:sp>
      <p:sp>
        <p:nvSpPr>
          <p:cNvPr id="4" name="Slide Number Placeholder 3"/>
          <p:cNvSpPr>
            <a:spLocks noGrp="1"/>
          </p:cNvSpPr>
          <p:nvPr>
            <p:ph type="sldNum" sz="quarter" idx="5"/>
          </p:nvPr>
        </p:nvSpPr>
        <p:spPr/>
        <p:txBody>
          <a:bodyPr/>
          <a:lstStyle/>
          <a:p>
            <a:fld id="{FD4CD3F8-A766-4A13-8946-C8D5E4F49586}" type="slidenum">
              <a:rPr lang="en-US" smtClean="0"/>
              <a:t>17</a:t>
            </a:fld>
            <a:endParaRPr lang="en-US"/>
          </a:p>
        </p:txBody>
      </p:sp>
    </p:spTree>
    <p:extLst>
      <p:ext uri="{BB962C8B-B14F-4D97-AF65-F5344CB8AC3E}">
        <p14:creationId xmlns:p14="http://schemas.microsoft.com/office/powerpoint/2010/main" val="29333923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XPINN can provide decomposition in both space and time and hence we can </a:t>
            </a:r>
            <a:r>
              <a:rPr lang="en-US" dirty="0" err="1"/>
              <a:t>achive</a:t>
            </a:r>
            <a:r>
              <a:rPr lang="en-US" dirty="0"/>
              <a:t> parallelism in time that </a:t>
            </a:r>
            <a:r>
              <a:rPr lang="en-US" dirty="0" err="1"/>
              <a:t>iis</a:t>
            </a:r>
            <a:r>
              <a:rPr lang="en-US" dirty="0"/>
              <a:t> typically very hard to do in scientific computing. Note also that the</a:t>
            </a:r>
          </a:p>
          <a:p>
            <a:r>
              <a:rPr lang="en-US" dirty="0"/>
              <a:t>Domains can be of arbitrary shape unlike the </a:t>
            </a:r>
            <a:r>
              <a:rPr lang="en-US" dirty="0" err="1"/>
              <a:t>convebtional</a:t>
            </a:r>
            <a:r>
              <a:rPr lang="en-US" dirty="0"/>
              <a:t> methods.</a:t>
            </a:r>
          </a:p>
        </p:txBody>
      </p:sp>
      <p:sp>
        <p:nvSpPr>
          <p:cNvPr id="4" name="Slide Number Placeholder 3"/>
          <p:cNvSpPr>
            <a:spLocks noGrp="1"/>
          </p:cNvSpPr>
          <p:nvPr>
            <p:ph type="sldNum" sz="quarter" idx="5"/>
          </p:nvPr>
        </p:nvSpPr>
        <p:spPr/>
        <p:txBody>
          <a:bodyPr/>
          <a:lstStyle/>
          <a:p>
            <a:fld id="{FD4CD3F8-A766-4A13-8946-C8D5E4F49586}" type="slidenum">
              <a:rPr lang="en-US" smtClean="0"/>
              <a:t>18</a:t>
            </a:fld>
            <a:endParaRPr lang="en-US"/>
          </a:p>
        </p:txBody>
      </p:sp>
    </p:spTree>
    <p:extLst>
      <p:ext uri="{BB962C8B-B14F-4D97-AF65-F5344CB8AC3E}">
        <p14:creationId xmlns:p14="http://schemas.microsoft.com/office/powerpoint/2010/main" val="26209303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example of arbitrary decomposition is the peanut domain for the 2D steady Euler equations. Note again that we use different NNs and different AF in each domain.</a:t>
            </a:r>
          </a:p>
        </p:txBody>
      </p:sp>
      <p:sp>
        <p:nvSpPr>
          <p:cNvPr id="4" name="Slide Number Placeholder 3"/>
          <p:cNvSpPr>
            <a:spLocks noGrp="1"/>
          </p:cNvSpPr>
          <p:nvPr>
            <p:ph type="sldNum" sz="quarter" idx="5"/>
          </p:nvPr>
        </p:nvSpPr>
        <p:spPr/>
        <p:txBody>
          <a:bodyPr/>
          <a:lstStyle/>
          <a:p>
            <a:fld id="{FD4CD3F8-A766-4A13-8946-C8D5E4F49586}" type="slidenum">
              <a:rPr lang="en-US" smtClean="0"/>
              <a:t>19</a:t>
            </a:fld>
            <a:endParaRPr lang="en-US"/>
          </a:p>
        </p:txBody>
      </p:sp>
    </p:spTree>
    <p:extLst>
      <p:ext uri="{BB962C8B-B14F-4D97-AF65-F5344CB8AC3E}">
        <p14:creationId xmlns:p14="http://schemas.microsoft.com/office/powerpoint/2010/main" val="19765987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the arbitrary decomposition, the solution is seamless across the interfaces. </a:t>
            </a:r>
          </a:p>
        </p:txBody>
      </p:sp>
      <p:sp>
        <p:nvSpPr>
          <p:cNvPr id="4" name="Slide Number Placeholder 3"/>
          <p:cNvSpPr>
            <a:spLocks noGrp="1"/>
          </p:cNvSpPr>
          <p:nvPr>
            <p:ph type="sldNum" sz="quarter" idx="5"/>
          </p:nvPr>
        </p:nvSpPr>
        <p:spPr/>
        <p:txBody>
          <a:bodyPr/>
          <a:lstStyle/>
          <a:p>
            <a:fld id="{FD4CD3F8-A766-4A13-8946-C8D5E4F49586}" type="slidenum">
              <a:rPr lang="en-US" smtClean="0"/>
              <a:t>20</a:t>
            </a:fld>
            <a:endParaRPr lang="en-US"/>
          </a:p>
        </p:txBody>
      </p:sp>
    </p:spTree>
    <p:extLst>
      <p:ext uri="{BB962C8B-B14F-4D97-AF65-F5344CB8AC3E}">
        <p14:creationId xmlns:p14="http://schemas.microsoft.com/office/powerpoint/2010/main" val="672438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first describe some of the different versions of PINNs and then we will highlight a few of them for diverse applications with domain decomposition, for conservation laws, as well as </a:t>
            </a:r>
          </a:p>
          <a:p>
            <a:r>
              <a:rPr lang="en-US" dirty="0"/>
              <a:t>Fractional and stochastic PDEs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CD3F8-A766-4A13-8946-C8D5E4F495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35557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23796392-4F4E-4DC5-B4DA-6DF644E23DB5}" type="slidenum">
              <a:rPr lang="en-US" smtClean="0"/>
              <a:t>21</a:t>
            </a:fld>
            <a:endParaRPr lang="en-US"/>
          </a:p>
        </p:txBody>
      </p:sp>
    </p:spTree>
    <p:extLst>
      <p:ext uri="{BB962C8B-B14F-4D97-AF65-F5344CB8AC3E}">
        <p14:creationId xmlns:p14="http://schemas.microsoft.com/office/powerpoint/2010/main" val="40387254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23796392-4F4E-4DC5-B4DA-6DF644E23DB5}" type="slidenum">
              <a:rPr lang="en-US" smtClean="0"/>
              <a:t>22</a:t>
            </a:fld>
            <a:endParaRPr lang="en-US"/>
          </a:p>
        </p:txBody>
      </p:sp>
    </p:spTree>
    <p:extLst>
      <p:ext uri="{BB962C8B-B14F-4D97-AF65-F5344CB8AC3E}">
        <p14:creationId xmlns:p14="http://schemas.microsoft.com/office/powerpoint/2010/main" val="1564635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23796392-4F4E-4DC5-B4DA-6DF644E23DB5}" type="slidenum">
              <a:rPr lang="en-US" smtClean="0"/>
              <a:t>23</a:t>
            </a:fld>
            <a:endParaRPr lang="en-US"/>
          </a:p>
        </p:txBody>
      </p:sp>
    </p:spTree>
    <p:extLst>
      <p:ext uri="{BB962C8B-B14F-4D97-AF65-F5344CB8AC3E}">
        <p14:creationId xmlns:p14="http://schemas.microsoft.com/office/powerpoint/2010/main" val="442377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23796392-4F4E-4DC5-B4DA-6DF644E23DB5}" type="slidenum">
              <a:rPr lang="en-US" smtClean="0"/>
              <a:t>24</a:t>
            </a:fld>
            <a:endParaRPr lang="en-US"/>
          </a:p>
        </p:txBody>
      </p:sp>
    </p:spTree>
    <p:extLst>
      <p:ext uri="{BB962C8B-B14F-4D97-AF65-F5344CB8AC3E}">
        <p14:creationId xmlns:p14="http://schemas.microsoft.com/office/powerpoint/2010/main" val="33517922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23796392-4F4E-4DC5-B4DA-6DF644E23DB5}" type="slidenum">
              <a:rPr lang="en-US" smtClean="0"/>
              <a:t>25</a:t>
            </a:fld>
            <a:endParaRPr lang="en-US"/>
          </a:p>
        </p:txBody>
      </p:sp>
    </p:spTree>
    <p:extLst>
      <p:ext uri="{BB962C8B-B14F-4D97-AF65-F5344CB8AC3E}">
        <p14:creationId xmlns:p14="http://schemas.microsoft.com/office/powerpoint/2010/main" val="15623150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23796392-4F4E-4DC5-B4DA-6DF644E23DB5}" type="slidenum">
              <a:rPr lang="en-US" smtClean="0"/>
              <a:t>26</a:t>
            </a:fld>
            <a:endParaRPr lang="en-US"/>
          </a:p>
        </p:txBody>
      </p:sp>
    </p:spTree>
    <p:extLst>
      <p:ext uri="{BB962C8B-B14F-4D97-AF65-F5344CB8AC3E}">
        <p14:creationId xmlns:p14="http://schemas.microsoft.com/office/powerpoint/2010/main" val="40444339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23796392-4F4E-4DC5-B4DA-6DF644E23DB5}" type="slidenum">
              <a:rPr lang="en-US" smtClean="0"/>
              <a:t>27</a:t>
            </a:fld>
            <a:endParaRPr lang="en-US"/>
          </a:p>
        </p:txBody>
      </p:sp>
    </p:spTree>
    <p:extLst>
      <p:ext uri="{BB962C8B-B14F-4D97-AF65-F5344CB8AC3E}">
        <p14:creationId xmlns:p14="http://schemas.microsoft.com/office/powerpoint/2010/main" val="3184032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a small sample of what is published in the literature so far.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CD3F8-A766-4A13-8946-C8D5E4F495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7713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t>
            </a:r>
            <a:r>
              <a:rPr lang="en-US" dirty="0" err="1"/>
              <a:t>gPINNs</a:t>
            </a:r>
            <a:r>
              <a:rPr lang="en-US" dirty="0"/>
              <a:t> we modify the loss function to include the gradient of the residual.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CD3F8-A766-4A13-8946-C8D5E4F495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3624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present two simple examples in 1D and 2D; for the gradients we will use AD.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CD3F8-A766-4A13-8946-C8D5E4F495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678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diffusion equation, </a:t>
            </a:r>
            <a:r>
              <a:rPr lang="en-US" dirty="0" err="1"/>
              <a:t>gPINN</a:t>
            </a:r>
            <a:r>
              <a:rPr lang="en-US" dirty="0"/>
              <a:t> converges much faster especially for a small number of training points compared to PINNs; Here w is the weight in front of the time and space gradients and for this case its </a:t>
            </a:r>
            <a:r>
              <a:rPr lang="en-US" dirty="0" err="1"/>
              <a:t>pprecise</a:t>
            </a:r>
            <a:r>
              <a:rPr lang="en-US" dirty="0"/>
              <a:t> values is not so important </a:t>
            </a:r>
          </a:p>
          <a:p>
            <a:r>
              <a:rPr lang="en-US" dirty="0"/>
              <a:t>But in general its value determines the final accuracy.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CD3F8-A766-4A13-8946-C8D5E4F495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3976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inverse problem we use an extra NN to infer k(x), which is space dependent. Here the difference in the solution is not big but noticeable.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CD3F8-A766-4A13-8946-C8D5E4F495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3569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dirty="0" err="1"/>
              <a:t>siimple</a:t>
            </a:r>
            <a:r>
              <a:rPr lang="en-US" dirty="0"/>
              <a:t> algorithm for refinement is based on the residuals that we computer – RAR – and can  be applied adaptively. The question of sampling and refinement is currently </a:t>
            </a:r>
          </a:p>
          <a:p>
            <a:r>
              <a:rPr lang="en-US" dirty="0" err="1"/>
              <a:t>Investigayed</a:t>
            </a:r>
            <a:r>
              <a:rPr lang="en-US" dirty="0"/>
              <a:t> by several research groups and is particularly important for problems </a:t>
            </a:r>
            <a:r>
              <a:rPr lang="en-US" dirty="0" err="1"/>
              <a:t>involvcing</a:t>
            </a:r>
            <a:r>
              <a:rPr lang="en-US" dirty="0"/>
              <a:t> steep fronts and propagation, including phase fields.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CD3F8-A766-4A13-8946-C8D5E4F495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5802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nonlinear equation, we can use RAR to add 200 extra points resulting in enhanced accuracy where the steep front is cutting the error significantly.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CD3F8-A766-4A13-8946-C8D5E4F495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22467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2.xml"/><Relationship Id="rId5" Type="http://schemas.openxmlformats.org/officeDocument/2006/relationships/image" Target="../media/image3.jpe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2.xml"/><Relationship Id="rId5" Type="http://schemas.openxmlformats.org/officeDocument/2006/relationships/image" Target="../media/image3.jpe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843131F-2648-4A35-A929-42A428FC79C4}" type="datetimeFigureOut">
              <a:rPr lang="en-US" smtClean="0"/>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C1705E-721D-45FA-BBF2-5D6FAD2560AD}" type="slidenum">
              <a:rPr lang="en-US" smtClean="0"/>
              <a:t>‹#›</a:t>
            </a:fld>
            <a:endParaRPr lang="en-US"/>
          </a:p>
        </p:txBody>
      </p:sp>
    </p:spTree>
    <p:extLst>
      <p:ext uri="{BB962C8B-B14F-4D97-AF65-F5344CB8AC3E}">
        <p14:creationId xmlns:p14="http://schemas.microsoft.com/office/powerpoint/2010/main" val="38084590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43131F-2648-4A35-A929-42A428FC79C4}" type="datetimeFigureOut">
              <a:rPr lang="en-US" smtClean="0"/>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C1705E-721D-45FA-BBF2-5D6FAD2560AD}" type="slidenum">
              <a:rPr lang="en-US" smtClean="0"/>
              <a:t>‹#›</a:t>
            </a:fld>
            <a:endParaRPr lang="en-US"/>
          </a:p>
        </p:txBody>
      </p:sp>
    </p:spTree>
    <p:extLst>
      <p:ext uri="{BB962C8B-B14F-4D97-AF65-F5344CB8AC3E}">
        <p14:creationId xmlns:p14="http://schemas.microsoft.com/office/powerpoint/2010/main" val="2154457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43131F-2648-4A35-A929-42A428FC79C4}" type="datetimeFigureOut">
              <a:rPr lang="en-US" smtClean="0"/>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C1705E-721D-45FA-BBF2-5D6FAD2560AD}" type="slidenum">
              <a:rPr lang="en-US" smtClean="0"/>
              <a:t>‹#›</a:t>
            </a:fld>
            <a:endParaRPr lang="en-US"/>
          </a:p>
        </p:txBody>
      </p:sp>
    </p:spTree>
    <p:extLst>
      <p:ext uri="{BB962C8B-B14F-4D97-AF65-F5344CB8AC3E}">
        <p14:creationId xmlns:p14="http://schemas.microsoft.com/office/powerpoint/2010/main" val="39110351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tx1"/>
        </a:solidFill>
        <a:effectLst/>
      </p:bgPr>
    </p:bg>
    <p:spTree>
      <p:nvGrpSpPr>
        <p:cNvPr id="1" name=""/>
        <p:cNvGrpSpPr/>
        <p:nvPr/>
      </p:nvGrpSpPr>
      <p:grpSpPr>
        <a:xfrm>
          <a:off x="0" y="0"/>
          <a:ext cx="0" cy="0"/>
          <a:chOff x="0" y="0"/>
          <a:chExt cx="0" cy="0"/>
        </a:xfrm>
      </p:grpSpPr>
      <p:sp>
        <p:nvSpPr>
          <p:cNvPr id="305" name="Title 304"/>
          <p:cNvSpPr>
            <a:spLocks noGrp="1"/>
          </p:cNvSpPr>
          <p:nvPr userDrawn="1">
            <p:ph type="title" hasCustomPrompt="1"/>
          </p:nvPr>
        </p:nvSpPr>
        <p:spPr>
          <a:xfrm>
            <a:off x="756877" y="4783913"/>
            <a:ext cx="6461760" cy="1092061"/>
          </a:xfrm>
          <a:prstGeom prst="rect">
            <a:avLst/>
          </a:prstGeom>
        </p:spPr>
        <p:txBody>
          <a:bodyPr anchor="b">
            <a:noAutofit/>
          </a:bodyPr>
          <a:lstStyle>
            <a:lvl1pPr algn="l">
              <a:lnSpc>
                <a:spcPct val="90000"/>
              </a:lnSpc>
              <a:spcBef>
                <a:spcPts val="0"/>
              </a:spcBef>
              <a:defRPr sz="4000" b="1" cap="none" baseline="0">
                <a:solidFill>
                  <a:schemeClr val="bg1"/>
                </a:solidFill>
                <a:effectLst/>
                <a:latin typeface="Arial" panose="020B0604020202020204" pitchFamily="34" charset="0"/>
                <a:cs typeface="Arial" panose="020B0604020202020204" pitchFamily="34"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AA9F37D2-4A95-428F-86C9-909FE5B58622}"/>
              </a:ext>
            </a:extLst>
          </p:cNvPr>
          <p:cNvSpPr>
            <a:spLocks noGrp="1"/>
          </p:cNvSpPr>
          <p:nvPr userDrawn="1">
            <p:ph type="body" sz="quarter" idx="10"/>
          </p:nvPr>
        </p:nvSpPr>
        <p:spPr>
          <a:xfrm>
            <a:off x="771324" y="4414658"/>
            <a:ext cx="5910792" cy="316442"/>
          </a:xfrm>
          <a:prstGeom prst="rect">
            <a:avLst/>
          </a:prstGeom>
        </p:spPr>
        <p:txBody>
          <a:bodyPr/>
          <a:lstStyle>
            <a:lvl1pPr>
              <a:defRPr sz="140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grpSp>
        <p:nvGrpSpPr>
          <p:cNvPr id="9" name="Group 8">
            <a:extLst>
              <a:ext uri="{FF2B5EF4-FFF2-40B4-BE49-F238E27FC236}">
                <a16:creationId xmlns:a16="http://schemas.microsoft.com/office/drawing/2014/main" id="{75E9568E-F08F-4CB6-A1FD-6B0D6962A2A9}"/>
              </a:ext>
            </a:extLst>
          </p:cNvPr>
          <p:cNvGrpSpPr/>
          <p:nvPr userDrawn="1"/>
        </p:nvGrpSpPr>
        <p:grpSpPr>
          <a:xfrm>
            <a:off x="8534400" y="-60722"/>
            <a:ext cx="3714045" cy="6962743"/>
            <a:chOff x="12801600" y="-91084"/>
            <a:chExt cx="5571067" cy="10444115"/>
          </a:xfrm>
        </p:grpSpPr>
        <p:sp>
          <p:nvSpPr>
            <p:cNvPr id="14" name="Freeform: Shape 13">
              <a:extLst>
                <a:ext uri="{FF2B5EF4-FFF2-40B4-BE49-F238E27FC236}">
                  <a16:creationId xmlns:a16="http://schemas.microsoft.com/office/drawing/2014/main" id="{58063CFE-39DE-4552-B91D-EAAB8CD3E53B}"/>
                </a:ext>
              </a:extLst>
            </p:cNvPr>
            <p:cNvSpPr/>
            <p:nvPr userDrawn="1"/>
          </p:nvSpPr>
          <p:spPr>
            <a:xfrm>
              <a:off x="12801600" y="-80259"/>
              <a:ext cx="5571067" cy="10433290"/>
            </a:xfrm>
            <a:custGeom>
              <a:avLst/>
              <a:gdLst>
                <a:gd name="connsiteX0" fmla="*/ 2878667 w 5571067"/>
                <a:gd name="connsiteY0" fmla="*/ 16933 h 10498666"/>
                <a:gd name="connsiteX1" fmla="*/ 0 w 5571067"/>
                <a:gd name="connsiteY1" fmla="*/ 10498666 h 10498666"/>
                <a:gd name="connsiteX2" fmla="*/ 5571067 w 5571067"/>
                <a:gd name="connsiteY2" fmla="*/ 10498666 h 10498666"/>
                <a:gd name="connsiteX3" fmla="*/ 5571067 w 5571067"/>
                <a:gd name="connsiteY3" fmla="*/ 0 h 10498666"/>
                <a:gd name="connsiteX4" fmla="*/ 2878667 w 5571067"/>
                <a:gd name="connsiteY4" fmla="*/ 0 h 10498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1067" h="10498666">
                  <a:moveTo>
                    <a:pt x="2878667" y="16933"/>
                  </a:moveTo>
                  <a:lnTo>
                    <a:pt x="0" y="10498666"/>
                  </a:lnTo>
                  <a:lnTo>
                    <a:pt x="5571067" y="10498666"/>
                  </a:lnTo>
                  <a:lnTo>
                    <a:pt x="5571067" y="0"/>
                  </a:lnTo>
                  <a:lnTo>
                    <a:pt x="2878667" y="0"/>
                  </a:lnTo>
                </a:path>
              </a:pathLst>
            </a:cu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8" name="Picture 7" descr="A picture containing text&#10;&#10;Description automatically generated">
              <a:extLst>
                <a:ext uri="{FF2B5EF4-FFF2-40B4-BE49-F238E27FC236}">
                  <a16:creationId xmlns:a16="http://schemas.microsoft.com/office/drawing/2014/main" id="{35E7BE08-5660-42E3-93E5-FFD75BC02A01}"/>
                </a:ext>
              </a:extLst>
            </p:cNvPr>
            <p:cNvPicPr>
              <a:picLocks noChangeAspect="1"/>
            </p:cNvPicPr>
            <p:nvPr userDrawn="1"/>
          </p:nvPicPr>
          <p:blipFill rotWithShape="1">
            <a:blip r:embed="rId2">
              <a:alphaModFix/>
            </a:blip>
            <a:srcRect l="27857" t="27857" r="25415" b="25415"/>
            <a:stretch/>
          </p:blipFill>
          <p:spPr>
            <a:xfrm>
              <a:off x="14554986" y="6628183"/>
              <a:ext cx="2941162" cy="2949005"/>
            </a:xfrm>
            <a:prstGeom prst="rect">
              <a:avLst/>
            </a:prstGeom>
          </p:spPr>
        </p:pic>
        <p:cxnSp>
          <p:nvCxnSpPr>
            <p:cNvPr id="15" name="Straight Connector 14">
              <a:extLst>
                <a:ext uri="{FF2B5EF4-FFF2-40B4-BE49-F238E27FC236}">
                  <a16:creationId xmlns:a16="http://schemas.microsoft.com/office/drawing/2014/main" id="{2521C81E-2091-4538-AFEF-81CFA3599E22}"/>
                </a:ext>
              </a:extLst>
            </p:cNvPr>
            <p:cNvCxnSpPr>
              <a:cxnSpLocks/>
            </p:cNvCxnSpPr>
            <p:nvPr userDrawn="1"/>
          </p:nvCxnSpPr>
          <p:spPr>
            <a:xfrm flipH="1">
              <a:off x="12801600" y="-91084"/>
              <a:ext cx="2862258" cy="10444115"/>
            </a:xfrm>
            <a:prstGeom prst="line">
              <a:avLst/>
            </a:prstGeom>
            <a:ln w="63500">
              <a:solidFill>
                <a:srgbClr val="EE8D00"/>
              </a:solidFill>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824E5CC3-B75F-4A32-85B8-9EC2B2182B9C}"/>
              </a:ext>
            </a:extLst>
          </p:cNvPr>
          <p:cNvGrpSpPr/>
          <p:nvPr userDrawn="1"/>
        </p:nvGrpSpPr>
        <p:grpSpPr>
          <a:xfrm>
            <a:off x="598453" y="904160"/>
            <a:ext cx="4043387" cy="1017173"/>
            <a:chOff x="897679" y="1356239"/>
            <a:chExt cx="6065080" cy="1525760"/>
          </a:xfrm>
        </p:grpSpPr>
        <p:cxnSp>
          <p:nvCxnSpPr>
            <p:cNvPr id="10" name="Straight Connector 9">
              <a:extLst>
                <a:ext uri="{FF2B5EF4-FFF2-40B4-BE49-F238E27FC236}">
                  <a16:creationId xmlns:a16="http://schemas.microsoft.com/office/drawing/2014/main" id="{0DC4EAA4-CD11-4B02-BD1A-6BB86D43E95C}"/>
                </a:ext>
              </a:extLst>
            </p:cNvPr>
            <p:cNvCxnSpPr/>
            <p:nvPr/>
          </p:nvCxnSpPr>
          <p:spPr>
            <a:xfrm>
              <a:off x="4534198" y="1410701"/>
              <a:ext cx="0" cy="14168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descr="A picture containing text&#10;&#10;Description automatically generated">
              <a:extLst>
                <a:ext uri="{FF2B5EF4-FFF2-40B4-BE49-F238E27FC236}">
                  <a16:creationId xmlns:a16="http://schemas.microsoft.com/office/drawing/2014/main" id="{4F7821F8-31A6-487C-8320-8A9EB2CAC594}"/>
                </a:ext>
              </a:extLst>
            </p:cNvPr>
            <p:cNvPicPr>
              <a:picLocks noChangeAspect="1"/>
            </p:cNvPicPr>
            <p:nvPr userDrawn="1"/>
          </p:nvPicPr>
          <p:blipFill rotWithShape="1">
            <a:blip r:embed="rId3"/>
            <a:srcRect r="6627"/>
            <a:stretch/>
          </p:blipFill>
          <p:spPr>
            <a:xfrm>
              <a:off x="897679" y="1356239"/>
              <a:ext cx="3384181" cy="1525760"/>
            </a:xfrm>
            <a:prstGeom prst="rect">
              <a:avLst/>
            </a:prstGeom>
          </p:spPr>
        </p:pic>
        <p:pic>
          <p:nvPicPr>
            <p:cNvPr id="3" name="Picture 2" descr="Logo&#10;&#10;Description automatically generated with medium confidence">
              <a:extLst>
                <a:ext uri="{FF2B5EF4-FFF2-40B4-BE49-F238E27FC236}">
                  <a16:creationId xmlns:a16="http://schemas.microsoft.com/office/drawing/2014/main" id="{141D47A9-2831-4641-AC37-917908B43743}"/>
                </a:ext>
              </a:extLst>
            </p:cNvPr>
            <p:cNvPicPr>
              <a:picLocks noChangeAspect="1"/>
            </p:cNvPicPr>
            <p:nvPr userDrawn="1"/>
          </p:nvPicPr>
          <p:blipFill>
            <a:blip r:embed="rId4"/>
            <a:stretch>
              <a:fillRect/>
            </a:stretch>
          </p:blipFill>
          <p:spPr>
            <a:xfrm>
              <a:off x="5012210" y="1646268"/>
              <a:ext cx="1950549" cy="966703"/>
            </a:xfrm>
            <a:prstGeom prst="rect">
              <a:avLst/>
            </a:prstGeom>
          </p:spPr>
        </p:pic>
      </p:grpSp>
      <p:pic>
        <p:nvPicPr>
          <p:cNvPr id="12" name="Picture 11" descr="Diagram&#10;&#10;Description automatically generated">
            <a:extLst>
              <a:ext uri="{FF2B5EF4-FFF2-40B4-BE49-F238E27FC236}">
                <a16:creationId xmlns:a16="http://schemas.microsoft.com/office/drawing/2014/main" id="{879F56A7-1ED2-3948-8DB0-7E8E59197A12}"/>
              </a:ext>
            </a:extLst>
          </p:cNvPr>
          <p:cNvPicPr>
            <a:picLocks noChangeAspect="1"/>
          </p:cNvPicPr>
          <p:nvPr userDrawn="1"/>
        </p:nvPicPr>
        <p:blipFill>
          <a:blip r:embed="rId5"/>
          <a:stretch>
            <a:fillRect/>
          </a:stretch>
        </p:blipFill>
        <p:spPr>
          <a:xfrm>
            <a:off x="0" y="5920840"/>
            <a:ext cx="538867" cy="937161"/>
          </a:xfrm>
          <a:prstGeom prst="rect">
            <a:avLst/>
          </a:prstGeom>
        </p:spPr>
      </p:pic>
    </p:spTree>
    <p:extLst>
      <p:ext uri="{BB962C8B-B14F-4D97-AF65-F5344CB8AC3E}">
        <p14:creationId xmlns:p14="http://schemas.microsoft.com/office/powerpoint/2010/main" val="1513398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AC5A5F0-3D37-4CB5-AFFE-81169D61D023}"/>
              </a:ext>
            </a:extLst>
          </p:cNvPr>
          <p:cNvSpPr>
            <a:spLocks noGrp="1"/>
          </p:cNvSpPr>
          <p:nvPr>
            <p:ph type="body" sz="quarter" idx="10" hasCustomPrompt="1"/>
          </p:nvPr>
        </p:nvSpPr>
        <p:spPr>
          <a:xfrm>
            <a:off x="757162" y="4717542"/>
            <a:ext cx="6156794" cy="1136813"/>
          </a:xfrm>
          <a:prstGeom prst="rect">
            <a:avLst/>
          </a:prstGeom>
        </p:spPr>
        <p:txBody>
          <a:bodyPr/>
          <a:lstStyle>
            <a:lvl1pPr>
              <a:defRPr sz="4000" b="1">
                <a:solidFill>
                  <a:schemeClr val="bg1"/>
                </a:solidFill>
                <a:latin typeface="Arial" panose="020B0604020202020204" pitchFamily="34" charset="0"/>
                <a:cs typeface="Arial" panose="020B0604020202020204" pitchFamily="34" charset="0"/>
              </a:defRPr>
            </a:lvl1pPr>
            <a:lvl2pPr>
              <a:defRPr>
                <a:solidFill>
                  <a:schemeClr val="tx1"/>
                </a:solidFill>
                <a:latin typeface="Arial" panose="020B0604020202020204" pitchFamily="34" charset="0"/>
                <a:cs typeface="Arial" panose="020B0604020202020204" pitchFamily="34" charset="0"/>
              </a:defRPr>
            </a:lvl2pPr>
            <a:lvl3pPr>
              <a:defRPr>
                <a:solidFill>
                  <a:schemeClr val="tx1"/>
                </a:solidFill>
                <a:latin typeface="Arial" panose="020B0604020202020204" pitchFamily="34" charset="0"/>
                <a:cs typeface="Arial" panose="020B0604020202020204" pitchFamily="34" charset="0"/>
              </a:defRPr>
            </a:lvl3pPr>
            <a:lvl4pPr>
              <a:defRPr>
                <a:solidFill>
                  <a:schemeClr val="tx1"/>
                </a:solidFill>
                <a:latin typeface="Arial" panose="020B0604020202020204" pitchFamily="34" charset="0"/>
                <a:cs typeface="Arial" panose="020B0604020202020204" pitchFamily="34" charset="0"/>
              </a:defRPr>
            </a:lvl4pPr>
            <a:lvl5pPr>
              <a:defRPr>
                <a:solidFill>
                  <a:schemeClr val="tx1"/>
                </a:solidFill>
                <a:latin typeface="Arial" panose="020B0604020202020204" pitchFamily="34" charset="0"/>
                <a:cs typeface="Arial" panose="020B0604020202020204" pitchFamily="34" charset="0"/>
              </a:defRPr>
            </a:lvl5pPr>
          </a:lstStyle>
          <a:p>
            <a:pPr lvl="0"/>
            <a:r>
              <a:rPr lang="en-US" dirty="0"/>
              <a:t>Click to edit master text styles</a:t>
            </a:r>
          </a:p>
        </p:txBody>
      </p:sp>
      <p:sp>
        <p:nvSpPr>
          <p:cNvPr id="17" name="Text Placeholder 16">
            <a:extLst>
              <a:ext uri="{FF2B5EF4-FFF2-40B4-BE49-F238E27FC236}">
                <a16:creationId xmlns:a16="http://schemas.microsoft.com/office/drawing/2014/main" id="{B6C10C75-E8F7-45AB-929B-93D7D86B8F2C}"/>
              </a:ext>
            </a:extLst>
          </p:cNvPr>
          <p:cNvSpPr>
            <a:spLocks noGrp="1"/>
          </p:cNvSpPr>
          <p:nvPr>
            <p:ph type="body" sz="quarter" idx="11"/>
          </p:nvPr>
        </p:nvSpPr>
        <p:spPr>
          <a:xfrm>
            <a:off x="771610" y="4414747"/>
            <a:ext cx="4969933" cy="299508"/>
          </a:xfrm>
          <a:prstGeom prst="rect">
            <a:avLst/>
          </a:prstGeom>
        </p:spPr>
        <p:txBody>
          <a:bodyPr/>
          <a:lstStyle>
            <a:lvl1pPr>
              <a:defRPr sz="140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grpSp>
        <p:nvGrpSpPr>
          <p:cNvPr id="18" name="Group 17">
            <a:extLst>
              <a:ext uri="{FF2B5EF4-FFF2-40B4-BE49-F238E27FC236}">
                <a16:creationId xmlns:a16="http://schemas.microsoft.com/office/drawing/2014/main" id="{33EBA028-FA2B-44D6-B6D1-E25B288103D2}"/>
              </a:ext>
            </a:extLst>
          </p:cNvPr>
          <p:cNvGrpSpPr/>
          <p:nvPr userDrawn="1"/>
        </p:nvGrpSpPr>
        <p:grpSpPr>
          <a:xfrm>
            <a:off x="8534400" y="-60722"/>
            <a:ext cx="3714045" cy="6962743"/>
            <a:chOff x="12801600" y="-91084"/>
            <a:chExt cx="5571067" cy="10444115"/>
          </a:xfrm>
        </p:grpSpPr>
        <p:sp>
          <p:nvSpPr>
            <p:cNvPr id="21" name="Freeform: Shape 20">
              <a:extLst>
                <a:ext uri="{FF2B5EF4-FFF2-40B4-BE49-F238E27FC236}">
                  <a16:creationId xmlns:a16="http://schemas.microsoft.com/office/drawing/2014/main" id="{F6C8BE08-B7E1-4D5C-9684-29A586E2BD74}"/>
                </a:ext>
              </a:extLst>
            </p:cNvPr>
            <p:cNvSpPr/>
            <p:nvPr userDrawn="1"/>
          </p:nvSpPr>
          <p:spPr>
            <a:xfrm>
              <a:off x="12801600" y="-80259"/>
              <a:ext cx="5571067" cy="10433290"/>
            </a:xfrm>
            <a:custGeom>
              <a:avLst/>
              <a:gdLst>
                <a:gd name="connsiteX0" fmla="*/ 2878667 w 5571067"/>
                <a:gd name="connsiteY0" fmla="*/ 16933 h 10498666"/>
                <a:gd name="connsiteX1" fmla="*/ 0 w 5571067"/>
                <a:gd name="connsiteY1" fmla="*/ 10498666 h 10498666"/>
                <a:gd name="connsiteX2" fmla="*/ 5571067 w 5571067"/>
                <a:gd name="connsiteY2" fmla="*/ 10498666 h 10498666"/>
                <a:gd name="connsiteX3" fmla="*/ 5571067 w 5571067"/>
                <a:gd name="connsiteY3" fmla="*/ 0 h 10498666"/>
                <a:gd name="connsiteX4" fmla="*/ 2878667 w 5571067"/>
                <a:gd name="connsiteY4" fmla="*/ 0 h 10498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1067" h="10498666">
                  <a:moveTo>
                    <a:pt x="2878667" y="16933"/>
                  </a:moveTo>
                  <a:lnTo>
                    <a:pt x="0" y="10498666"/>
                  </a:lnTo>
                  <a:lnTo>
                    <a:pt x="5571067" y="10498666"/>
                  </a:lnTo>
                  <a:lnTo>
                    <a:pt x="5571067" y="0"/>
                  </a:lnTo>
                  <a:lnTo>
                    <a:pt x="2878667" y="0"/>
                  </a:lnTo>
                </a:path>
              </a:pathLst>
            </a:cu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22" name="Picture 21" descr="A picture containing text&#10;&#10;Description automatically generated">
              <a:extLst>
                <a:ext uri="{FF2B5EF4-FFF2-40B4-BE49-F238E27FC236}">
                  <a16:creationId xmlns:a16="http://schemas.microsoft.com/office/drawing/2014/main" id="{225745AE-E420-4ECA-8294-074EC978FDB4}"/>
                </a:ext>
              </a:extLst>
            </p:cNvPr>
            <p:cNvPicPr>
              <a:picLocks noChangeAspect="1"/>
            </p:cNvPicPr>
            <p:nvPr userDrawn="1"/>
          </p:nvPicPr>
          <p:blipFill rotWithShape="1">
            <a:blip r:embed="rId2">
              <a:alphaModFix/>
            </a:blip>
            <a:srcRect l="27857" t="27857" r="25415" b="25415"/>
            <a:stretch/>
          </p:blipFill>
          <p:spPr>
            <a:xfrm>
              <a:off x="14554986" y="6628183"/>
              <a:ext cx="2941162" cy="2949005"/>
            </a:xfrm>
            <a:prstGeom prst="rect">
              <a:avLst/>
            </a:prstGeom>
          </p:spPr>
        </p:pic>
        <p:cxnSp>
          <p:nvCxnSpPr>
            <p:cNvPr id="23" name="Straight Connector 22">
              <a:extLst>
                <a:ext uri="{FF2B5EF4-FFF2-40B4-BE49-F238E27FC236}">
                  <a16:creationId xmlns:a16="http://schemas.microsoft.com/office/drawing/2014/main" id="{8776454C-ACC7-48DC-9E22-29F0BB87492C}"/>
                </a:ext>
              </a:extLst>
            </p:cNvPr>
            <p:cNvCxnSpPr>
              <a:cxnSpLocks/>
            </p:cNvCxnSpPr>
            <p:nvPr userDrawn="1"/>
          </p:nvCxnSpPr>
          <p:spPr>
            <a:xfrm flipH="1">
              <a:off x="12801600" y="-91084"/>
              <a:ext cx="2862258" cy="10444115"/>
            </a:xfrm>
            <a:prstGeom prst="line">
              <a:avLst/>
            </a:prstGeom>
            <a:ln w="63500">
              <a:solidFill>
                <a:srgbClr val="EE8D00"/>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72A867F5-39F0-4058-B3E8-1E50C278CCAC}"/>
              </a:ext>
            </a:extLst>
          </p:cNvPr>
          <p:cNvGrpSpPr/>
          <p:nvPr userDrawn="1"/>
        </p:nvGrpSpPr>
        <p:grpSpPr>
          <a:xfrm>
            <a:off x="598453" y="904160"/>
            <a:ext cx="4043387" cy="1017173"/>
            <a:chOff x="897679" y="1356239"/>
            <a:chExt cx="6065080" cy="1525760"/>
          </a:xfrm>
        </p:grpSpPr>
        <p:cxnSp>
          <p:nvCxnSpPr>
            <p:cNvPr id="25" name="Straight Connector 24">
              <a:extLst>
                <a:ext uri="{FF2B5EF4-FFF2-40B4-BE49-F238E27FC236}">
                  <a16:creationId xmlns:a16="http://schemas.microsoft.com/office/drawing/2014/main" id="{310F852E-FCC4-4D8D-B673-77EA3C92D2C2}"/>
                </a:ext>
              </a:extLst>
            </p:cNvPr>
            <p:cNvCxnSpPr/>
            <p:nvPr/>
          </p:nvCxnSpPr>
          <p:spPr>
            <a:xfrm>
              <a:off x="4534198" y="1410701"/>
              <a:ext cx="0" cy="14168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6" name="Picture 25" descr="A picture containing text&#10;&#10;Description automatically generated">
              <a:extLst>
                <a:ext uri="{FF2B5EF4-FFF2-40B4-BE49-F238E27FC236}">
                  <a16:creationId xmlns:a16="http://schemas.microsoft.com/office/drawing/2014/main" id="{4398E26E-8DAC-48E8-9061-45EF7B0798D0}"/>
                </a:ext>
              </a:extLst>
            </p:cNvPr>
            <p:cNvPicPr>
              <a:picLocks noChangeAspect="1"/>
            </p:cNvPicPr>
            <p:nvPr userDrawn="1"/>
          </p:nvPicPr>
          <p:blipFill rotWithShape="1">
            <a:blip r:embed="rId3"/>
            <a:srcRect r="6627"/>
            <a:stretch/>
          </p:blipFill>
          <p:spPr>
            <a:xfrm>
              <a:off x="897679" y="1356239"/>
              <a:ext cx="3384181" cy="1525760"/>
            </a:xfrm>
            <a:prstGeom prst="rect">
              <a:avLst/>
            </a:prstGeom>
          </p:spPr>
        </p:pic>
        <p:pic>
          <p:nvPicPr>
            <p:cNvPr id="27" name="Picture 26" descr="Logo&#10;&#10;Description automatically generated with medium confidence">
              <a:extLst>
                <a:ext uri="{FF2B5EF4-FFF2-40B4-BE49-F238E27FC236}">
                  <a16:creationId xmlns:a16="http://schemas.microsoft.com/office/drawing/2014/main" id="{6573ED74-75BB-4E56-802B-07B8FBED1667}"/>
                </a:ext>
              </a:extLst>
            </p:cNvPr>
            <p:cNvPicPr>
              <a:picLocks noChangeAspect="1"/>
            </p:cNvPicPr>
            <p:nvPr userDrawn="1"/>
          </p:nvPicPr>
          <p:blipFill>
            <a:blip r:embed="rId4"/>
            <a:stretch>
              <a:fillRect/>
            </a:stretch>
          </p:blipFill>
          <p:spPr>
            <a:xfrm>
              <a:off x="5012210" y="1646268"/>
              <a:ext cx="1950549" cy="966703"/>
            </a:xfrm>
            <a:prstGeom prst="rect">
              <a:avLst/>
            </a:prstGeom>
          </p:spPr>
        </p:pic>
      </p:grpSp>
      <p:pic>
        <p:nvPicPr>
          <p:cNvPr id="12" name="Picture 11" descr="Diagram&#10;&#10;Description automatically generated">
            <a:extLst>
              <a:ext uri="{FF2B5EF4-FFF2-40B4-BE49-F238E27FC236}">
                <a16:creationId xmlns:a16="http://schemas.microsoft.com/office/drawing/2014/main" id="{10575C42-A390-B74F-9240-F85E3CB3E673}"/>
              </a:ext>
            </a:extLst>
          </p:cNvPr>
          <p:cNvPicPr>
            <a:picLocks noChangeAspect="1"/>
          </p:cNvPicPr>
          <p:nvPr userDrawn="1"/>
        </p:nvPicPr>
        <p:blipFill>
          <a:blip r:embed="rId5"/>
          <a:stretch>
            <a:fillRect/>
          </a:stretch>
        </p:blipFill>
        <p:spPr>
          <a:xfrm>
            <a:off x="0" y="5920840"/>
            <a:ext cx="538867" cy="937161"/>
          </a:xfrm>
          <a:prstGeom prst="rect">
            <a:avLst/>
          </a:prstGeom>
        </p:spPr>
      </p:pic>
    </p:spTree>
    <p:extLst>
      <p:ext uri="{BB962C8B-B14F-4D97-AF65-F5344CB8AC3E}">
        <p14:creationId xmlns:p14="http://schemas.microsoft.com/office/powerpoint/2010/main" val="3489150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 title and 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8867" y="498443"/>
            <a:ext cx="11084560" cy="656590"/>
          </a:xfrm>
          <a:prstGeom prst="rect">
            <a:avLst/>
          </a:prstGeom>
        </p:spPr>
        <p:txBody>
          <a:bodyPr/>
          <a:lstStyle>
            <a:lvl1pPr algn="l">
              <a:defRPr sz="3200" cap="none" baseline="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554651" y="2124531"/>
            <a:ext cx="11054080" cy="4132139"/>
          </a:xfrm>
          <a:prstGeom prst="rect">
            <a:avLst/>
          </a:prstGeom>
        </p:spPr>
        <p:txBody>
          <a:bodyPr/>
          <a:lstStyle>
            <a:lvl1pPr marL="0" indent="0">
              <a:spcBef>
                <a:spcPts val="333"/>
              </a:spcBef>
              <a:spcAft>
                <a:spcPts val="333"/>
              </a:spcAft>
              <a:buClr>
                <a:schemeClr val="bg2"/>
              </a:buClr>
              <a:buSzPct val="100000"/>
              <a:buFontTx/>
              <a:buNone/>
              <a:defRPr sz="1867">
                <a:solidFill>
                  <a:schemeClr val="bg1"/>
                </a:solidFill>
                <a:latin typeface="Arial" panose="020B0604020202020204" pitchFamily="34" charset="0"/>
                <a:cs typeface="Arial" panose="020B0604020202020204" pitchFamily="34" charset="0"/>
              </a:defRPr>
            </a:lvl1pPr>
            <a:lvl2pPr marL="635044" indent="0">
              <a:spcBef>
                <a:spcPts val="333"/>
              </a:spcBef>
              <a:spcAft>
                <a:spcPts val="333"/>
              </a:spcAft>
              <a:buClr>
                <a:schemeClr val="bg2"/>
              </a:buClr>
              <a:buSzPct val="100000"/>
              <a:buFontTx/>
              <a:buNone/>
              <a:defRPr sz="1600">
                <a:solidFill>
                  <a:schemeClr val="bg1"/>
                </a:solidFill>
                <a:latin typeface="Arial" panose="020B0604020202020204" pitchFamily="34" charset="0"/>
                <a:cs typeface="Arial" panose="020B0604020202020204" pitchFamily="34" charset="0"/>
              </a:defRPr>
            </a:lvl2pPr>
            <a:lvl3pPr marL="1210113" indent="0">
              <a:buClr>
                <a:schemeClr val="bg2"/>
              </a:buClr>
              <a:buSzPct val="100000"/>
              <a:buFontTx/>
              <a:buNone/>
              <a:defRPr sz="1222">
                <a:solidFill>
                  <a:schemeClr val="accent4"/>
                </a:solidFill>
              </a:defRPr>
            </a:lvl3pPr>
            <a:lvl4pPr marL="1972166" indent="-254018">
              <a:buClr>
                <a:schemeClr val="bg2"/>
              </a:buClr>
              <a:buFont typeface="Wingdings" panose="05000000000000000000" pitchFamily="2" charset="2"/>
              <a:buChar char="§"/>
              <a:defRPr sz="2000">
                <a:solidFill>
                  <a:schemeClr val="tx1"/>
                </a:solidFill>
              </a:defRPr>
            </a:lvl4pPr>
            <a:lvl5pPr marL="2353192" indent="-254018">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p:txBody>
      </p:sp>
      <p:sp>
        <p:nvSpPr>
          <p:cNvPr id="5" name="Text Placeholder 4"/>
          <p:cNvSpPr>
            <a:spLocks noGrp="1"/>
          </p:cNvSpPr>
          <p:nvPr>
            <p:ph type="body" sz="quarter" idx="10"/>
          </p:nvPr>
        </p:nvSpPr>
        <p:spPr>
          <a:xfrm>
            <a:off x="550221" y="1160993"/>
            <a:ext cx="11084560" cy="583848"/>
          </a:xfrm>
          <a:prstGeom prst="rect">
            <a:avLst/>
          </a:prstGeom>
        </p:spPr>
        <p:txBody>
          <a:bodyPr/>
          <a:lstStyle>
            <a:lvl1pPr marL="0" indent="0" algn="l">
              <a:buFontTx/>
              <a:buNone/>
              <a:defRPr sz="2000" b="0">
                <a:solidFill>
                  <a:srgbClr val="6F6F6F"/>
                </a:solidFill>
                <a:latin typeface="Arial" panose="020B0604020202020204" pitchFamily="34" charset="0"/>
                <a:cs typeface="Arial" panose="020B0604020202020204" pitchFamily="34" charset="0"/>
              </a:defRPr>
            </a:lvl1pPr>
            <a:lvl2pPr marL="635044" indent="0" algn="ctr">
              <a:buFontTx/>
              <a:buNone/>
              <a:defRPr sz="3111">
                <a:solidFill>
                  <a:schemeClr val="tx2"/>
                </a:solidFill>
                <a:latin typeface="Trebuchet MS" panose="020B0603020202020204" pitchFamily="34" charset="0"/>
              </a:defRPr>
            </a:lvl2pPr>
            <a:lvl3pPr marL="1210113" indent="0" algn="ctr">
              <a:buFontTx/>
              <a:buNone/>
              <a:defRPr sz="3111">
                <a:solidFill>
                  <a:schemeClr val="tx2"/>
                </a:solidFill>
                <a:latin typeface="Trebuchet MS" panose="020B0603020202020204" pitchFamily="34" charset="0"/>
              </a:defRPr>
            </a:lvl3pPr>
            <a:lvl4pPr marL="1718148" indent="0" algn="ctr">
              <a:buFontTx/>
              <a:buNone/>
              <a:defRPr sz="3111">
                <a:solidFill>
                  <a:schemeClr val="tx2"/>
                </a:solidFill>
                <a:latin typeface="Trebuchet MS" panose="020B0603020202020204" pitchFamily="34" charset="0"/>
              </a:defRPr>
            </a:lvl4pPr>
            <a:lvl5pPr marL="2099175"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pic>
        <p:nvPicPr>
          <p:cNvPr id="6" name="Picture 5" descr="Diagram&#10;&#10;Description automatically generated">
            <a:extLst>
              <a:ext uri="{FF2B5EF4-FFF2-40B4-BE49-F238E27FC236}">
                <a16:creationId xmlns:a16="http://schemas.microsoft.com/office/drawing/2014/main" id="{B946F4DC-A650-3E45-833A-BA7AED6F2CFF}"/>
              </a:ext>
            </a:extLst>
          </p:cNvPr>
          <p:cNvPicPr>
            <a:picLocks noChangeAspect="1"/>
          </p:cNvPicPr>
          <p:nvPr userDrawn="1"/>
        </p:nvPicPr>
        <p:blipFill>
          <a:blip r:embed="rId2"/>
          <a:stretch>
            <a:fillRect/>
          </a:stretch>
        </p:blipFill>
        <p:spPr>
          <a:xfrm>
            <a:off x="0" y="5920840"/>
            <a:ext cx="538867" cy="937161"/>
          </a:xfrm>
          <a:prstGeom prst="rect">
            <a:avLst/>
          </a:prstGeom>
        </p:spPr>
      </p:pic>
    </p:spTree>
    <p:extLst>
      <p:ext uri="{BB962C8B-B14F-4D97-AF65-F5344CB8AC3E}">
        <p14:creationId xmlns:p14="http://schemas.microsoft.com/office/powerpoint/2010/main" val="638046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7957" y="498286"/>
            <a:ext cx="11084560" cy="656590"/>
          </a:xfrm>
          <a:prstGeom prst="rect">
            <a:avLst/>
          </a:prstGeom>
        </p:spPr>
        <p:txBody>
          <a:bodyPr/>
          <a:lstStyle>
            <a:lvl1pPr algn="l">
              <a:defRPr sz="3200" cap="none" baseline="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549819" y="2126608"/>
            <a:ext cx="11054080" cy="4132139"/>
          </a:xfrm>
          <a:prstGeom prst="rect">
            <a:avLst/>
          </a:prstGeom>
        </p:spPr>
        <p:txBody>
          <a:bodyPr/>
          <a:lstStyle>
            <a:lvl1pPr marL="255782" indent="-255782">
              <a:lnSpc>
                <a:spcPct val="90000"/>
              </a:lnSpc>
              <a:spcBef>
                <a:spcPts val="333"/>
              </a:spcBef>
              <a:spcAft>
                <a:spcPts val="333"/>
              </a:spcAft>
              <a:buClr>
                <a:schemeClr val="bg2"/>
              </a:buClr>
              <a:buSzPct val="75000"/>
              <a:buFont typeface="Arial" panose="020B0604020202020204" pitchFamily="34" charset="0"/>
              <a:buNone/>
              <a:defRPr sz="1867">
                <a:solidFill>
                  <a:schemeClr val="bg1"/>
                </a:solidFill>
                <a:latin typeface="Arial" panose="020B0604020202020204" pitchFamily="34" charset="0"/>
                <a:cs typeface="Arial" panose="020B0604020202020204" pitchFamily="34" charset="0"/>
              </a:defRPr>
            </a:lvl1pPr>
            <a:lvl2pPr marL="889062" indent="-254018">
              <a:lnSpc>
                <a:spcPct val="90000"/>
              </a:lnSpc>
              <a:spcBef>
                <a:spcPts val="333"/>
              </a:spcBef>
              <a:spcAft>
                <a:spcPts val="333"/>
              </a:spcAft>
              <a:buClr>
                <a:schemeClr val="bg2"/>
              </a:buClr>
              <a:buSzPct val="75000"/>
              <a:buFont typeface="Arial" panose="020B0604020202020204" pitchFamily="34" charset="0"/>
              <a:buNone/>
              <a:defRPr sz="1600">
                <a:solidFill>
                  <a:schemeClr val="bg1"/>
                </a:solidFill>
                <a:latin typeface="Arial" panose="020B0604020202020204" pitchFamily="34" charset="0"/>
                <a:cs typeface="Arial" panose="020B0604020202020204" pitchFamily="34" charset="0"/>
              </a:defRPr>
            </a:lvl2pPr>
            <a:lvl3pPr marL="1398863" indent="-188750">
              <a:lnSpc>
                <a:spcPct val="90000"/>
              </a:lnSpc>
              <a:spcBef>
                <a:spcPts val="333"/>
              </a:spcBef>
              <a:spcAft>
                <a:spcPts val="333"/>
              </a:spcAft>
              <a:buClr>
                <a:schemeClr val="bg2"/>
              </a:buClr>
              <a:buSzPct val="75000"/>
              <a:buFont typeface="Arial" panose="020B0604020202020204" pitchFamily="34" charset="0"/>
              <a:buNone/>
              <a:defRPr sz="1333">
                <a:solidFill>
                  <a:schemeClr val="bg1"/>
                </a:solidFill>
                <a:latin typeface="Arial" panose="020B0604020202020204" pitchFamily="34" charset="0"/>
                <a:cs typeface="Arial" panose="020B0604020202020204" pitchFamily="34" charset="0"/>
              </a:defRPr>
            </a:lvl3pPr>
            <a:lvl4pPr marL="1972166" indent="-254018">
              <a:lnSpc>
                <a:spcPct val="90000"/>
              </a:lnSpc>
              <a:spcBef>
                <a:spcPts val="333"/>
              </a:spcBef>
              <a:spcAft>
                <a:spcPts val="333"/>
              </a:spcAft>
              <a:buClr>
                <a:schemeClr val="bg2"/>
              </a:buClr>
              <a:buSzPct val="75000"/>
              <a:buFont typeface="Arial" panose="020B0604020202020204" pitchFamily="34" charset="0"/>
              <a:buNone/>
              <a:defRPr sz="1200">
                <a:solidFill>
                  <a:schemeClr val="bg1"/>
                </a:solidFill>
                <a:latin typeface="Arial" panose="020B0604020202020204" pitchFamily="34" charset="0"/>
                <a:cs typeface="Arial" panose="020B0604020202020204" pitchFamily="34" charset="0"/>
              </a:defRPr>
            </a:lvl4pPr>
            <a:lvl5pPr marL="2353192" indent="-254018">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0"/>
          </p:nvPr>
        </p:nvSpPr>
        <p:spPr>
          <a:xfrm>
            <a:off x="549819" y="1159931"/>
            <a:ext cx="11071905" cy="583848"/>
          </a:xfrm>
          <a:prstGeom prst="rect">
            <a:avLst/>
          </a:prstGeom>
        </p:spPr>
        <p:txBody>
          <a:bodyPr/>
          <a:lstStyle>
            <a:lvl1pPr marL="0" indent="0" algn="l">
              <a:buFontTx/>
              <a:buNone/>
              <a:defRPr sz="2000" b="0">
                <a:solidFill>
                  <a:srgbClr val="6F6F6F"/>
                </a:solidFill>
                <a:latin typeface="Arial" panose="020B0604020202020204" pitchFamily="34" charset="0"/>
                <a:cs typeface="Arial" panose="020B0604020202020204" pitchFamily="34" charset="0"/>
              </a:defRPr>
            </a:lvl1pPr>
            <a:lvl2pPr marL="635044" indent="0" algn="ctr">
              <a:buFontTx/>
              <a:buNone/>
              <a:defRPr sz="3111">
                <a:solidFill>
                  <a:schemeClr val="tx2"/>
                </a:solidFill>
                <a:latin typeface="Trebuchet MS" panose="020B0603020202020204" pitchFamily="34" charset="0"/>
              </a:defRPr>
            </a:lvl2pPr>
            <a:lvl3pPr marL="1210113" indent="0" algn="ctr">
              <a:buFontTx/>
              <a:buNone/>
              <a:defRPr sz="3111">
                <a:solidFill>
                  <a:schemeClr val="tx2"/>
                </a:solidFill>
                <a:latin typeface="Trebuchet MS" panose="020B0603020202020204" pitchFamily="34" charset="0"/>
              </a:defRPr>
            </a:lvl3pPr>
            <a:lvl4pPr marL="1718148" indent="0" algn="ctr">
              <a:buFontTx/>
              <a:buNone/>
              <a:defRPr sz="3111">
                <a:solidFill>
                  <a:schemeClr val="tx2"/>
                </a:solidFill>
                <a:latin typeface="Trebuchet MS" panose="020B0603020202020204" pitchFamily="34" charset="0"/>
              </a:defRPr>
            </a:lvl4pPr>
            <a:lvl5pPr marL="2099175"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89855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Non Brande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7133" y="499004"/>
            <a:ext cx="11084560" cy="656590"/>
          </a:xfrm>
          <a:prstGeom prst="rect">
            <a:avLst/>
          </a:prstGeom>
        </p:spPr>
        <p:txBody>
          <a:bodyPr/>
          <a:lstStyle>
            <a:lvl1pPr algn="l">
              <a:defRPr sz="3200" b="1" cap="none" baseline="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546227" y="2127490"/>
            <a:ext cx="11054080" cy="4132139"/>
          </a:xfrm>
          <a:prstGeom prst="rect">
            <a:avLst/>
          </a:prstGeom>
        </p:spPr>
        <p:txBody>
          <a:bodyPr/>
          <a:lstStyle>
            <a:lvl1pPr marL="255782" indent="-255782">
              <a:lnSpc>
                <a:spcPct val="90000"/>
              </a:lnSpc>
              <a:spcBef>
                <a:spcPts val="333"/>
              </a:spcBef>
              <a:spcAft>
                <a:spcPts val="333"/>
              </a:spcAft>
              <a:buClr>
                <a:schemeClr val="bg2"/>
              </a:buClr>
              <a:buSzPct val="75000"/>
              <a:buFont typeface="Arial" panose="020B0604020202020204" pitchFamily="34" charset="0"/>
              <a:buNone/>
              <a:defRPr sz="1867">
                <a:solidFill>
                  <a:schemeClr val="bg1"/>
                </a:solidFill>
                <a:latin typeface="Arial" panose="020B0604020202020204" pitchFamily="34" charset="0"/>
                <a:cs typeface="Arial" panose="020B0604020202020204" pitchFamily="34" charset="0"/>
              </a:defRPr>
            </a:lvl1pPr>
            <a:lvl2pPr marL="889062" indent="-254018">
              <a:lnSpc>
                <a:spcPct val="90000"/>
              </a:lnSpc>
              <a:spcBef>
                <a:spcPts val="333"/>
              </a:spcBef>
              <a:spcAft>
                <a:spcPts val="333"/>
              </a:spcAft>
              <a:buClr>
                <a:schemeClr val="bg2"/>
              </a:buClr>
              <a:buSzPct val="75000"/>
              <a:buFont typeface="Arial" panose="020B0604020202020204" pitchFamily="34" charset="0"/>
              <a:buNone/>
              <a:defRPr sz="1600">
                <a:solidFill>
                  <a:schemeClr val="bg1"/>
                </a:solidFill>
                <a:latin typeface="Arial" panose="020B0604020202020204" pitchFamily="34" charset="0"/>
                <a:cs typeface="Arial" panose="020B0604020202020204" pitchFamily="34" charset="0"/>
              </a:defRPr>
            </a:lvl2pPr>
            <a:lvl3pPr marL="1398863" indent="-188750">
              <a:lnSpc>
                <a:spcPct val="90000"/>
              </a:lnSpc>
              <a:spcBef>
                <a:spcPts val="333"/>
              </a:spcBef>
              <a:spcAft>
                <a:spcPts val="333"/>
              </a:spcAft>
              <a:buClr>
                <a:schemeClr val="bg2"/>
              </a:buClr>
              <a:buSzPct val="75000"/>
              <a:buFont typeface="Arial" panose="020B0604020202020204" pitchFamily="34" charset="0"/>
              <a:buNone/>
              <a:defRPr sz="1333">
                <a:solidFill>
                  <a:schemeClr val="bg1"/>
                </a:solidFill>
                <a:latin typeface="Arial" panose="020B0604020202020204" pitchFamily="34" charset="0"/>
                <a:cs typeface="Arial" panose="020B0604020202020204" pitchFamily="34" charset="0"/>
              </a:defRPr>
            </a:lvl3pPr>
            <a:lvl4pPr marL="1972166" indent="-254018">
              <a:lnSpc>
                <a:spcPct val="90000"/>
              </a:lnSpc>
              <a:spcBef>
                <a:spcPts val="333"/>
              </a:spcBef>
              <a:spcAft>
                <a:spcPts val="333"/>
              </a:spcAft>
              <a:buClr>
                <a:schemeClr val="bg2"/>
              </a:buClr>
              <a:buSzPct val="75000"/>
              <a:buFont typeface="Arial" panose="020B0604020202020204" pitchFamily="34" charset="0"/>
              <a:buNone/>
              <a:defRPr sz="1200">
                <a:solidFill>
                  <a:schemeClr val="bg1"/>
                </a:solidFill>
                <a:latin typeface="Arial" panose="020B0604020202020204" pitchFamily="34" charset="0"/>
                <a:cs typeface="Arial" panose="020B0604020202020204" pitchFamily="34" charset="0"/>
              </a:defRPr>
            </a:lvl4pPr>
            <a:lvl5pPr marL="2353192" indent="-254018">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0"/>
          </p:nvPr>
        </p:nvSpPr>
        <p:spPr>
          <a:xfrm>
            <a:off x="550552" y="1160287"/>
            <a:ext cx="11084560" cy="583848"/>
          </a:xfrm>
          <a:prstGeom prst="rect">
            <a:avLst/>
          </a:prstGeom>
        </p:spPr>
        <p:txBody>
          <a:bodyPr/>
          <a:lstStyle>
            <a:lvl1pPr marL="0" indent="0" algn="l">
              <a:buFontTx/>
              <a:buNone/>
              <a:defRPr sz="2000" b="0">
                <a:solidFill>
                  <a:srgbClr val="6F6F6F"/>
                </a:solidFill>
                <a:latin typeface="Arial" panose="020B0604020202020204" pitchFamily="34" charset="0"/>
                <a:cs typeface="Arial" panose="020B0604020202020204" pitchFamily="34" charset="0"/>
              </a:defRPr>
            </a:lvl1pPr>
            <a:lvl2pPr marL="635044" indent="0" algn="ctr">
              <a:buFontTx/>
              <a:buNone/>
              <a:defRPr sz="3111">
                <a:solidFill>
                  <a:schemeClr val="tx2"/>
                </a:solidFill>
                <a:latin typeface="Trebuchet MS" panose="020B0603020202020204" pitchFamily="34" charset="0"/>
              </a:defRPr>
            </a:lvl2pPr>
            <a:lvl3pPr marL="1210113" indent="0" algn="ctr">
              <a:buFontTx/>
              <a:buNone/>
              <a:defRPr sz="3111">
                <a:solidFill>
                  <a:schemeClr val="tx2"/>
                </a:solidFill>
                <a:latin typeface="Trebuchet MS" panose="020B0603020202020204" pitchFamily="34" charset="0"/>
              </a:defRPr>
            </a:lvl3pPr>
            <a:lvl4pPr marL="1718148" indent="0" algn="ctr">
              <a:buFontTx/>
              <a:buNone/>
              <a:defRPr sz="3111">
                <a:solidFill>
                  <a:schemeClr val="tx2"/>
                </a:solidFill>
                <a:latin typeface="Trebuchet MS" panose="020B0603020202020204" pitchFamily="34" charset="0"/>
              </a:defRPr>
            </a:lvl4pPr>
            <a:lvl5pPr marL="2099175"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71830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7745" y="496025"/>
            <a:ext cx="11080659" cy="660117"/>
          </a:xfrm>
          <a:prstGeom prst="rect">
            <a:avLst/>
          </a:prstGeom>
        </p:spPr>
        <p:txBody>
          <a:bodyPr/>
          <a:lstStyle>
            <a:lvl1pPr algn="l">
              <a:defRPr sz="3200" cap="none">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568960" y="2336707"/>
            <a:ext cx="11054080" cy="4104175"/>
          </a:xfrm>
          <a:prstGeom prst="rect">
            <a:avLst/>
          </a:prstGeom>
        </p:spPr>
        <p:txBody>
          <a:bodyPr/>
          <a:lstStyle>
            <a:lvl1pPr marL="0" indent="0">
              <a:buClr>
                <a:schemeClr val="bg2"/>
              </a:buClr>
              <a:buSzPct val="100000"/>
              <a:buFontTx/>
              <a:buNone/>
              <a:defRPr sz="1600">
                <a:solidFill>
                  <a:schemeClr val="accent4"/>
                </a:solidFill>
              </a:defRPr>
            </a:lvl1pPr>
            <a:lvl2pPr marL="635044" indent="0">
              <a:buClr>
                <a:schemeClr val="bg2"/>
              </a:buClr>
              <a:buSzPct val="100000"/>
              <a:buFontTx/>
              <a:buNone/>
              <a:defRPr sz="1333">
                <a:solidFill>
                  <a:schemeClr val="accent4"/>
                </a:solidFill>
              </a:defRPr>
            </a:lvl2pPr>
            <a:lvl3pPr marL="1210113" indent="0">
              <a:buClr>
                <a:schemeClr val="bg2"/>
              </a:buClr>
              <a:buSzPct val="100000"/>
              <a:buFontTx/>
              <a:buNone/>
              <a:defRPr sz="1200">
                <a:solidFill>
                  <a:schemeClr val="accent4"/>
                </a:solidFill>
              </a:defRPr>
            </a:lvl3pPr>
            <a:lvl4pPr marL="1972166" indent="-254018">
              <a:buClr>
                <a:schemeClr val="bg2"/>
              </a:buClr>
              <a:buFont typeface="Wingdings" panose="05000000000000000000" pitchFamily="2" charset="2"/>
              <a:buChar char="§"/>
              <a:defRPr sz="2000">
                <a:solidFill>
                  <a:schemeClr val="tx1"/>
                </a:solidFill>
              </a:defRPr>
            </a:lvl4pPr>
            <a:lvl5pPr marL="2353192" indent="-254018">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1402" y="1160365"/>
            <a:ext cx="11084560" cy="583848"/>
          </a:xfrm>
          <a:prstGeom prst="rect">
            <a:avLst/>
          </a:prstGeom>
        </p:spPr>
        <p:txBody>
          <a:bodyPr/>
          <a:lstStyle>
            <a:lvl1pPr marL="0" indent="0" algn="l">
              <a:buFontTx/>
              <a:buNone/>
              <a:defRPr sz="2000" b="0">
                <a:solidFill>
                  <a:srgbClr val="6F6F6F"/>
                </a:solidFill>
                <a:latin typeface="Arial" panose="020B0604020202020204" pitchFamily="34" charset="0"/>
                <a:cs typeface="Arial" panose="020B0604020202020204" pitchFamily="34" charset="0"/>
              </a:defRPr>
            </a:lvl1pPr>
            <a:lvl2pPr marL="635044" indent="0" algn="ctr">
              <a:buFontTx/>
              <a:buNone/>
              <a:defRPr sz="3111">
                <a:solidFill>
                  <a:schemeClr val="tx2"/>
                </a:solidFill>
                <a:latin typeface="Trebuchet MS" panose="020B0603020202020204" pitchFamily="34" charset="0"/>
              </a:defRPr>
            </a:lvl2pPr>
            <a:lvl3pPr marL="1210113" indent="0" algn="ctr">
              <a:buFontTx/>
              <a:buNone/>
              <a:defRPr sz="3111">
                <a:solidFill>
                  <a:schemeClr val="tx2"/>
                </a:solidFill>
                <a:latin typeface="Trebuchet MS" panose="020B0603020202020204" pitchFamily="34" charset="0"/>
              </a:defRPr>
            </a:lvl3pPr>
            <a:lvl4pPr marL="1718148" indent="0" algn="ctr">
              <a:buFontTx/>
              <a:buNone/>
              <a:defRPr sz="3111">
                <a:solidFill>
                  <a:schemeClr val="tx2"/>
                </a:solidFill>
                <a:latin typeface="Trebuchet MS" panose="020B0603020202020204" pitchFamily="34" charset="0"/>
              </a:defRPr>
            </a:lvl4pPr>
            <a:lvl5pPr marL="2099175"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4059603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Divider or 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2129246" y="2665701"/>
            <a:ext cx="7933508" cy="1462162"/>
          </a:xfrm>
          <a:prstGeom prst="rect">
            <a:avLst/>
          </a:prstGeom>
        </p:spPr>
        <p:txBody>
          <a:bodyPr anchor="t"/>
          <a:lstStyle>
            <a:lvl1pPr algn="ctr">
              <a:defRPr sz="32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85632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62A7E8-AC06-D74E-A9A1-4E57F8EF7BF5}"/>
              </a:ext>
            </a:extLst>
          </p:cNvPr>
          <p:cNvSpPr>
            <a:spLocks noGrp="1"/>
          </p:cNvSpPr>
          <p:nvPr>
            <p:ph type="dt" sz="half" idx="10"/>
          </p:nvPr>
        </p:nvSpPr>
        <p:spPr>
          <a:xfrm>
            <a:off x="838200" y="6356351"/>
            <a:ext cx="2743200" cy="365125"/>
          </a:xfrm>
          <a:prstGeom prst="rect">
            <a:avLst/>
          </a:prstGeom>
        </p:spPr>
        <p:txBody>
          <a:bodyPr/>
          <a:lstStyle/>
          <a:p>
            <a:fld id="{43D3A063-0686-D747-81E9-62015CE3A3B7}" type="datetime1">
              <a:rPr lang="en-US" smtClean="0"/>
              <a:t>5/26/2025</a:t>
            </a:fld>
            <a:endParaRPr lang="en-US"/>
          </a:p>
        </p:txBody>
      </p:sp>
      <p:sp>
        <p:nvSpPr>
          <p:cNvPr id="3" name="Footer Placeholder 2">
            <a:extLst>
              <a:ext uri="{FF2B5EF4-FFF2-40B4-BE49-F238E27FC236}">
                <a16:creationId xmlns:a16="http://schemas.microsoft.com/office/drawing/2014/main" id="{466DE5BD-581D-9947-9D18-0B5D9D08273E}"/>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5F9898AF-1900-0945-837B-5389AE8E322C}"/>
              </a:ext>
            </a:extLst>
          </p:cNvPr>
          <p:cNvSpPr>
            <a:spLocks noGrp="1"/>
          </p:cNvSpPr>
          <p:nvPr>
            <p:ph type="sldNum" sz="quarter" idx="12"/>
          </p:nvPr>
        </p:nvSpPr>
        <p:spPr>
          <a:xfrm>
            <a:off x="8610600" y="6356351"/>
            <a:ext cx="2743200" cy="365125"/>
          </a:xfrm>
          <a:prstGeom prst="rect">
            <a:avLst/>
          </a:prstGeom>
        </p:spPr>
        <p:txBody>
          <a:bodyPr/>
          <a:lstStyle/>
          <a:p>
            <a:fld id="{5DEF7F31-0B8A-474A-B86C-91F381754329}" type="slidenum">
              <a:rPr lang="en-US" smtClean="0"/>
              <a:t>‹#›</a:t>
            </a:fld>
            <a:endParaRPr lang="en-US" dirty="0"/>
          </a:p>
        </p:txBody>
      </p:sp>
    </p:spTree>
    <p:extLst>
      <p:ext uri="{BB962C8B-B14F-4D97-AF65-F5344CB8AC3E}">
        <p14:creationId xmlns:p14="http://schemas.microsoft.com/office/powerpoint/2010/main" val="2040598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43131F-2648-4A35-A929-42A428FC79C4}" type="datetimeFigureOut">
              <a:rPr lang="en-US" smtClean="0"/>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C1705E-721D-45FA-BBF2-5D6FAD2560AD}" type="slidenum">
              <a:rPr lang="en-US" smtClean="0"/>
              <a:t>‹#›</a:t>
            </a:fld>
            <a:endParaRPr lang="en-US"/>
          </a:p>
        </p:txBody>
      </p:sp>
    </p:spTree>
    <p:extLst>
      <p:ext uri="{BB962C8B-B14F-4D97-AF65-F5344CB8AC3E}">
        <p14:creationId xmlns:p14="http://schemas.microsoft.com/office/powerpoint/2010/main" val="16514116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4"/>
            <a:ext cx="10363200" cy="1500187"/>
          </a:xfrm>
        </p:spPr>
        <p:txBody>
          <a:bodyPr anchor="b"/>
          <a:lstStyle>
            <a:lvl1pPr marL="0" indent="0">
              <a:buNone/>
              <a:defRPr sz="2000">
                <a:solidFill>
                  <a:schemeClr val="tx1">
                    <a:tint val="75000"/>
                  </a:schemeClr>
                </a:solidFill>
              </a:defRPr>
            </a:lvl1pPr>
            <a:lvl2pPr marL="457223" indent="0">
              <a:buNone/>
              <a:defRPr sz="1800">
                <a:solidFill>
                  <a:schemeClr val="tx1">
                    <a:tint val="75000"/>
                  </a:schemeClr>
                </a:solidFill>
              </a:defRPr>
            </a:lvl2pPr>
            <a:lvl3pPr marL="914446" indent="0">
              <a:buNone/>
              <a:defRPr sz="1600">
                <a:solidFill>
                  <a:schemeClr val="tx1">
                    <a:tint val="75000"/>
                  </a:schemeClr>
                </a:solidFill>
              </a:defRPr>
            </a:lvl3pPr>
            <a:lvl4pPr marL="1371669" indent="0">
              <a:buNone/>
              <a:defRPr sz="1400">
                <a:solidFill>
                  <a:schemeClr val="tx1">
                    <a:tint val="75000"/>
                  </a:schemeClr>
                </a:solidFill>
              </a:defRPr>
            </a:lvl4pPr>
            <a:lvl5pPr marL="1828891" indent="0">
              <a:buNone/>
              <a:defRPr sz="1400">
                <a:solidFill>
                  <a:schemeClr val="tx1">
                    <a:tint val="75000"/>
                  </a:schemeClr>
                </a:solidFill>
              </a:defRPr>
            </a:lvl5pPr>
            <a:lvl6pPr marL="2286114" indent="0">
              <a:buNone/>
              <a:defRPr sz="1400">
                <a:solidFill>
                  <a:schemeClr val="tx1">
                    <a:tint val="75000"/>
                  </a:schemeClr>
                </a:solidFill>
              </a:defRPr>
            </a:lvl6pPr>
            <a:lvl7pPr marL="2743337" indent="0">
              <a:buNone/>
              <a:defRPr sz="1400">
                <a:solidFill>
                  <a:schemeClr val="tx1">
                    <a:tint val="75000"/>
                  </a:schemeClr>
                </a:solidFill>
              </a:defRPr>
            </a:lvl7pPr>
            <a:lvl8pPr marL="3200560" indent="0">
              <a:buNone/>
              <a:defRPr sz="1400">
                <a:solidFill>
                  <a:schemeClr val="tx1">
                    <a:tint val="75000"/>
                  </a:schemeClr>
                </a:solidFill>
              </a:defRPr>
            </a:lvl8pPr>
            <a:lvl9pPr marL="365778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09514CEE-D7C2-42CF-BE1C-8E9D9569E4CE}" type="datetime1">
              <a:rPr lang="en-US"/>
              <a:pPr/>
              <a:t>5/26/2025</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A sample title</a:t>
            </a:r>
          </a:p>
        </p:txBody>
      </p:sp>
      <p:sp>
        <p:nvSpPr>
          <p:cNvPr id="6" name="Slide Number Placeholder 5"/>
          <p:cNvSpPr>
            <a:spLocks noGrp="1"/>
          </p:cNvSpPr>
          <p:nvPr>
            <p:ph type="sldNum" sz="quarter" idx="12"/>
          </p:nvPr>
        </p:nvSpPr>
        <p:spPr/>
        <p:txBody>
          <a:bodyPr/>
          <a:lstStyle>
            <a:lvl1pPr>
              <a:defRPr/>
            </a:lvl1pPr>
          </a:lstStyle>
          <a:p>
            <a:fld id="{B89C38B9-867F-4D33-A990-C72B22A86907}" type="slidenum">
              <a:rPr lang="en-US"/>
              <a:pPr/>
              <a:t>‹#›</a:t>
            </a:fld>
            <a:endParaRPr lang="en-US"/>
          </a:p>
        </p:txBody>
      </p:sp>
    </p:spTree>
    <p:extLst>
      <p:ext uri="{BB962C8B-B14F-4D97-AF65-F5344CB8AC3E}">
        <p14:creationId xmlns:p14="http://schemas.microsoft.com/office/powerpoint/2010/main" val="2948809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DB6682A-6320-4F58-BE88-A53356D33AB8}" type="datetimeFigureOut">
              <a:rPr lang="en-US" smtClean="0"/>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2696B9-88AF-430B-9E7E-58E85CE68AAE}" type="slidenum">
              <a:rPr lang="en-US" smtClean="0"/>
              <a:t>‹#›</a:t>
            </a:fld>
            <a:endParaRPr lang="en-US"/>
          </a:p>
        </p:txBody>
      </p:sp>
    </p:spTree>
    <p:extLst>
      <p:ext uri="{BB962C8B-B14F-4D97-AF65-F5344CB8AC3E}">
        <p14:creationId xmlns:p14="http://schemas.microsoft.com/office/powerpoint/2010/main" val="7233411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BBB5A9-E333-4784-B917-3FA9B43276B7}" type="datetimeFigureOut">
              <a:rPr lang="en-US" smtClean="0"/>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42222B-850D-469A-92E8-030C3C51C1C9}" type="slidenum">
              <a:rPr lang="en-US" smtClean="0"/>
              <a:t>‹#›</a:t>
            </a:fld>
            <a:endParaRPr lang="en-US"/>
          </a:p>
        </p:txBody>
      </p:sp>
    </p:spTree>
    <p:extLst>
      <p:ext uri="{BB962C8B-B14F-4D97-AF65-F5344CB8AC3E}">
        <p14:creationId xmlns:p14="http://schemas.microsoft.com/office/powerpoint/2010/main" val="251688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843131F-2648-4A35-A929-42A428FC79C4}" type="datetimeFigureOut">
              <a:rPr lang="en-US" smtClean="0"/>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C1705E-721D-45FA-BBF2-5D6FAD2560AD}" type="slidenum">
              <a:rPr lang="en-US" smtClean="0"/>
              <a:t>‹#›</a:t>
            </a:fld>
            <a:endParaRPr lang="en-US"/>
          </a:p>
        </p:txBody>
      </p:sp>
    </p:spTree>
    <p:extLst>
      <p:ext uri="{BB962C8B-B14F-4D97-AF65-F5344CB8AC3E}">
        <p14:creationId xmlns:p14="http://schemas.microsoft.com/office/powerpoint/2010/main" val="3408357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843131F-2648-4A35-A929-42A428FC79C4}" type="datetimeFigureOut">
              <a:rPr lang="en-US" smtClean="0"/>
              <a:t>5/26/2025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C1705E-721D-45FA-BBF2-5D6FAD2560AD}" type="slidenum">
              <a:rPr lang="en-US" smtClean="0"/>
              <a:t>‹#›</a:t>
            </a:fld>
            <a:endParaRPr lang="en-US"/>
          </a:p>
        </p:txBody>
      </p:sp>
    </p:spTree>
    <p:extLst>
      <p:ext uri="{BB962C8B-B14F-4D97-AF65-F5344CB8AC3E}">
        <p14:creationId xmlns:p14="http://schemas.microsoft.com/office/powerpoint/2010/main" val="3533650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843131F-2648-4A35-A929-42A428FC79C4}" type="datetimeFigureOut">
              <a:rPr lang="en-US" smtClean="0"/>
              <a:t>5/26/2025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C1705E-721D-45FA-BBF2-5D6FAD2560AD}" type="slidenum">
              <a:rPr lang="en-US" smtClean="0"/>
              <a:t>‹#›</a:t>
            </a:fld>
            <a:endParaRPr lang="en-US"/>
          </a:p>
        </p:txBody>
      </p:sp>
    </p:spTree>
    <p:extLst>
      <p:ext uri="{BB962C8B-B14F-4D97-AF65-F5344CB8AC3E}">
        <p14:creationId xmlns:p14="http://schemas.microsoft.com/office/powerpoint/2010/main" val="111983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43131F-2648-4A35-A929-42A428FC79C4}" type="datetimeFigureOut">
              <a:rPr lang="en-US" smtClean="0"/>
              <a:t>5/26/2025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C1705E-721D-45FA-BBF2-5D6FAD2560AD}" type="slidenum">
              <a:rPr lang="en-US" smtClean="0"/>
              <a:t>‹#›</a:t>
            </a:fld>
            <a:endParaRPr lang="en-US"/>
          </a:p>
        </p:txBody>
      </p:sp>
    </p:spTree>
    <p:extLst>
      <p:ext uri="{BB962C8B-B14F-4D97-AF65-F5344CB8AC3E}">
        <p14:creationId xmlns:p14="http://schemas.microsoft.com/office/powerpoint/2010/main" val="693981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43131F-2648-4A35-A929-42A428FC79C4}" type="datetimeFigureOut">
              <a:rPr lang="en-US" smtClean="0"/>
              <a:t>5/26/2025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C1705E-721D-45FA-BBF2-5D6FAD2560AD}" type="slidenum">
              <a:rPr lang="en-US" smtClean="0"/>
              <a:t>‹#›</a:t>
            </a:fld>
            <a:endParaRPr lang="en-US"/>
          </a:p>
        </p:txBody>
      </p:sp>
    </p:spTree>
    <p:extLst>
      <p:ext uri="{BB962C8B-B14F-4D97-AF65-F5344CB8AC3E}">
        <p14:creationId xmlns:p14="http://schemas.microsoft.com/office/powerpoint/2010/main" val="1328919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843131F-2648-4A35-A929-42A428FC79C4}" type="datetimeFigureOut">
              <a:rPr lang="en-US" smtClean="0"/>
              <a:t>5/26/2025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C1705E-721D-45FA-BBF2-5D6FAD2560AD}" type="slidenum">
              <a:rPr lang="en-US" smtClean="0"/>
              <a:t>‹#›</a:t>
            </a:fld>
            <a:endParaRPr lang="en-US"/>
          </a:p>
        </p:txBody>
      </p:sp>
    </p:spTree>
    <p:extLst>
      <p:ext uri="{BB962C8B-B14F-4D97-AF65-F5344CB8AC3E}">
        <p14:creationId xmlns:p14="http://schemas.microsoft.com/office/powerpoint/2010/main" val="4196787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843131F-2648-4A35-A929-42A428FC79C4}" type="datetimeFigureOut">
              <a:rPr lang="en-US" smtClean="0"/>
              <a:t>5/26/2025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C1705E-721D-45FA-BBF2-5D6FAD2560AD}" type="slidenum">
              <a:rPr lang="en-US" smtClean="0"/>
              <a:t>‹#›</a:t>
            </a:fld>
            <a:endParaRPr lang="en-US"/>
          </a:p>
        </p:txBody>
      </p:sp>
    </p:spTree>
    <p:extLst>
      <p:ext uri="{BB962C8B-B14F-4D97-AF65-F5344CB8AC3E}">
        <p14:creationId xmlns:p14="http://schemas.microsoft.com/office/powerpoint/2010/main" val="3405150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43131F-2648-4A35-A929-42A428FC79C4}" type="datetimeFigureOut">
              <a:rPr lang="en-US" smtClean="0"/>
              <a:t>5/26/2025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C1705E-721D-45FA-BBF2-5D6FAD2560AD}" type="slidenum">
              <a:rPr lang="en-US" smtClean="0"/>
              <a:t>‹#›</a:t>
            </a:fld>
            <a:endParaRPr lang="en-US"/>
          </a:p>
        </p:txBody>
      </p:sp>
    </p:spTree>
    <p:extLst>
      <p:ext uri="{BB962C8B-B14F-4D97-AF65-F5344CB8AC3E}">
        <p14:creationId xmlns:p14="http://schemas.microsoft.com/office/powerpoint/2010/main" val="22940688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953693F-8324-4CF3-824C-1924AB475113}"/>
              </a:ext>
            </a:extLst>
          </p:cNvPr>
          <p:cNvGrpSpPr/>
          <p:nvPr userDrawn="1"/>
        </p:nvGrpSpPr>
        <p:grpSpPr>
          <a:xfrm>
            <a:off x="10186345" y="6346054"/>
            <a:ext cx="1739549" cy="437609"/>
            <a:chOff x="897679" y="1356239"/>
            <a:chExt cx="6065080" cy="1525760"/>
          </a:xfrm>
        </p:grpSpPr>
        <p:cxnSp>
          <p:nvCxnSpPr>
            <p:cNvPr id="11" name="Straight Connector 10">
              <a:extLst>
                <a:ext uri="{FF2B5EF4-FFF2-40B4-BE49-F238E27FC236}">
                  <a16:creationId xmlns:a16="http://schemas.microsoft.com/office/drawing/2014/main" id="{4E7AD460-94E7-4976-AE21-CF1E10A75120}"/>
                </a:ext>
              </a:extLst>
            </p:cNvPr>
            <p:cNvCxnSpPr/>
            <p:nvPr/>
          </p:nvCxnSpPr>
          <p:spPr>
            <a:xfrm>
              <a:off x="4534198" y="1410701"/>
              <a:ext cx="0" cy="14168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descr="A picture containing text&#10;&#10;Description automatically generated">
              <a:extLst>
                <a:ext uri="{FF2B5EF4-FFF2-40B4-BE49-F238E27FC236}">
                  <a16:creationId xmlns:a16="http://schemas.microsoft.com/office/drawing/2014/main" id="{489DA304-439F-4387-A327-0FD200B552E6}"/>
                </a:ext>
              </a:extLst>
            </p:cNvPr>
            <p:cNvPicPr>
              <a:picLocks noChangeAspect="1"/>
            </p:cNvPicPr>
            <p:nvPr userDrawn="1"/>
          </p:nvPicPr>
          <p:blipFill rotWithShape="1">
            <a:blip r:embed="rId13"/>
            <a:srcRect r="6627"/>
            <a:stretch/>
          </p:blipFill>
          <p:spPr>
            <a:xfrm>
              <a:off x="897679" y="1356239"/>
              <a:ext cx="3384181" cy="1525760"/>
            </a:xfrm>
            <a:prstGeom prst="rect">
              <a:avLst/>
            </a:prstGeom>
          </p:spPr>
        </p:pic>
        <p:pic>
          <p:nvPicPr>
            <p:cNvPr id="13" name="Picture 12" descr="Logo&#10;&#10;Description automatically generated with medium confidence">
              <a:extLst>
                <a:ext uri="{FF2B5EF4-FFF2-40B4-BE49-F238E27FC236}">
                  <a16:creationId xmlns:a16="http://schemas.microsoft.com/office/drawing/2014/main" id="{215E9F15-BD92-4701-B746-945A7E08DAC0}"/>
                </a:ext>
              </a:extLst>
            </p:cNvPr>
            <p:cNvPicPr>
              <a:picLocks noChangeAspect="1"/>
            </p:cNvPicPr>
            <p:nvPr userDrawn="1"/>
          </p:nvPicPr>
          <p:blipFill>
            <a:blip r:embed="rId14"/>
            <a:stretch>
              <a:fillRect/>
            </a:stretch>
          </p:blipFill>
          <p:spPr>
            <a:xfrm>
              <a:off x="5012210" y="1646269"/>
              <a:ext cx="1950549" cy="966702"/>
            </a:xfrm>
            <a:prstGeom prst="rect">
              <a:avLst/>
            </a:prstGeom>
          </p:spPr>
        </p:pic>
      </p:grpSp>
      <p:sp>
        <p:nvSpPr>
          <p:cNvPr id="1026" name="Rectangle 2"/>
          <p:cNvSpPr>
            <a:spLocks noGrp="1" noChangeArrowheads="1"/>
          </p:cNvSpPr>
          <p:nvPr>
            <p:ph type="title"/>
          </p:nvPr>
        </p:nvSpPr>
        <p:spPr bwMode="auto">
          <a:xfrm>
            <a:off x="536727" y="499398"/>
            <a:ext cx="11081461" cy="65659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56134" y="2123431"/>
            <a:ext cx="11054368" cy="4149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
        <p:nvSpPr>
          <p:cNvPr id="4" name="TextBox 3"/>
          <p:cNvSpPr txBox="1"/>
          <p:nvPr userDrawn="1"/>
        </p:nvSpPr>
        <p:spPr>
          <a:xfrm>
            <a:off x="605832" y="6580414"/>
            <a:ext cx="356697" cy="123111"/>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l"/>
            <a:fld id="{9EF62655-870B-4C06-BC3D-C67D37BAE36D}" type="slidenum">
              <a:rPr lang="en-US" sz="800" kern="1200" smtClean="0">
                <a:solidFill>
                  <a:schemeClr val="accent5"/>
                </a:solidFill>
                <a:latin typeface="Trebuchet MS" panose="020B0603020202020204" pitchFamily="34" charset="0"/>
                <a:ea typeface="MS PGothic" pitchFamily="34" charset="-128"/>
                <a:cs typeface="+mn-cs"/>
              </a:rPr>
              <a:pPr algn="l"/>
              <a:t>‹#›</a:t>
            </a:fld>
            <a:r>
              <a:rPr lang="en-US" sz="800" cap="none" baseline="0" dirty="0">
                <a:solidFill>
                  <a:schemeClr val="accent5"/>
                </a:solidFill>
                <a:latin typeface="Trebuchet MS" panose="020B0603020202020204" pitchFamily="34" charset="0"/>
              </a:rPr>
              <a:t> </a:t>
            </a:r>
            <a:endParaRPr lang="en-US" sz="800" cap="none" dirty="0">
              <a:solidFill>
                <a:schemeClr val="accent5"/>
              </a:solidFill>
              <a:latin typeface="Trebuchet MS" panose="020B0603020202020204" pitchFamily="34" charset="0"/>
            </a:endParaRPr>
          </a:p>
        </p:txBody>
      </p:sp>
      <p:pic>
        <p:nvPicPr>
          <p:cNvPr id="9" name="Picture 8" descr="Diagram&#10;&#10;Description automatically generated">
            <a:extLst>
              <a:ext uri="{FF2B5EF4-FFF2-40B4-BE49-F238E27FC236}">
                <a16:creationId xmlns:a16="http://schemas.microsoft.com/office/drawing/2014/main" id="{FB8D695A-42FF-3A4B-B647-2DC35CD86C4E}"/>
              </a:ext>
            </a:extLst>
          </p:cNvPr>
          <p:cNvPicPr>
            <a:picLocks noChangeAspect="1"/>
          </p:cNvPicPr>
          <p:nvPr userDrawn="1"/>
        </p:nvPicPr>
        <p:blipFill>
          <a:blip r:embed="rId15"/>
          <a:stretch>
            <a:fillRect/>
          </a:stretch>
        </p:blipFill>
        <p:spPr>
          <a:xfrm>
            <a:off x="0" y="5920840"/>
            <a:ext cx="538867" cy="937161"/>
          </a:xfrm>
          <a:prstGeom prst="rect">
            <a:avLst/>
          </a:prstGeom>
        </p:spPr>
      </p:pic>
    </p:spTree>
    <p:extLst>
      <p:ext uri="{BB962C8B-B14F-4D97-AF65-F5344CB8AC3E}">
        <p14:creationId xmlns:p14="http://schemas.microsoft.com/office/powerpoint/2010/main" val="3027460833"/>
      </p:ext>
    </p:extLst>
  </p:cSld>
  <p:clrMap bg1="dk2" tx1="lt1" bg2="dk1"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rtl="0" fontAlgn="base">
        <a:lnSpc>
          <a:spcPct val="90000"/>
        </a:lnSpc>
        <a:spcBef>
          <a:spcPct val="0"/>
        </a:spcBef>
        <a:spcAft>
          <a:spcPct val="0"/>
        </a:spcAft>
        <a:defRPr sz="3200" b="1" cap="none" baseline="0">
          <a:solidFill>
            <a:schemeClr val="bg1"/>
          </a:solidFill>
          <a:latin typeface="Arial" panose="020B0604020202020204" pitchFamily="34" charset="0"/>
          <a:ea typeface="+mj-ea"/>
          <a:cs typeface="Arial" panose="020B0604020202020204" pitchFamily="34" charset="0"/>
        </a:defRPr>
      </a:lvl1pPr>
      <a:lvl2pPr algn="l" rtl="0" fontAlgn="base">
        <a:spcBef>
          <a:spcPct val="0"/>
        </a:spcBef>
        <a:spcAft>
          <a:spcPct val="0"/>
        </a:spcAft>
        <a:defRPr sz="3556" b="1">
          <a:solidFill>
            <a:srgbClr val="73B900"/>
          </a:solidFill>
          <a:latin typeface="Arial" charset="0"/>
        </a:defRPr>
      </a:lvl2pPr>
      <a:lvl3pPr algn="l" rtl="0" fontAlgn="base">
        <a:spcBef>
          <a:spcPct val="0"/>
        </a:spcBef>
        <a:spcAft>
          <a:spcPct val="0"/>
        </a:spcAft>
        <a:defRPr sz="3556" b="1">
          <a:solidFill>
            <a:srgbClr val="73B900"/>
          </a:solidFill>
          <a:latin typeface="Arial" charset="0"/>
        </a:defRPr>
      </a:lvl3pPr>
      <a:lvl4pPr algn="l" rtl="0" fontAlgn="base">
        <a:spcBef>
          <a:spcPct val="0"/>
        </a:spcBef>
        <a:spcAft>
          <a:spcPct val="0"/>
        </a:spcAft>
        <a:defRPr sz="3556" b="1">
          <a:solidFill>
            <a:srgbClr val="73B900"/>
          </a:solidFill>
          <a:latin typeface="Arial" charset="0"/>
        </a:defRPr>
      </a:lvl4pPr>
      <a:lvl5pPr algn="l" rtl="0" fontAlgn="base">
        <a:spcBef>
          <a:spcPct val="0"/>
        </a:spcBef>
        <a:spcAft>
          <a:spcPct val="0"/>
        </a:spcAft>
        <a:defRPr sz="3556" b="1">
          <a:solidFill>
            <a:srgbClr val="73B900"/>
          </a:solidFill>
          <a:latin typeface="Arial" charset="0"/>
        </a:defRPr>
      </a:lvl5pPr>
      <a:lvl6pPr marL="508035" algn="l" rtl="0" eaLnBrk="1" fontAlgn="base" hangingPunct="1">
        <a:spcBef>
          <a:spcPct val="0"/>
        </a:spcBef>
        <a:spcAft>
          <a:spcPct val="0"/>
        </a:spcAft>
        <a:defRPr sz="3556" b="1">
          <a:solidFill>
            <a:srgbClr val="73B900"/>
          </a:solidFill>
          <a:latin typeface="Arial" charset="0"/>
        </a:defRPr>
      </a:lvl6pPr>
      <a:lvl7pPr marL="1016071" algn="l" rtl="0" eaLnBrk="1" fontAlgn="base" hangingPunct="1">
        <a:spcBef>
          <a:spcPct val="0"/>
        </a:spcBef>
        <a:spcAft>
          <a:spcPct val="0"/>
        </a:spcAft>
        <a:defRPr sz="3556" b="1">
          <a:solidFill>
            <a:srgbClr val="73B900"/>
          </a:solidFill>
          <a:latin typeface="Arial" charset="0"/>
        </a:defRPr>
      </a:lvl7pPr>
      <a:lvl8pPr marL="1524107" algn="l" rtl="0" eaLnBrk="1" fontAlgn="base" hangingPunct="1">
        <a:spcBef>
          <a:spcPct val="0"/>
        </a:spcBef>
        <a:spcAft>
          <a:spcPct val="0"/>
        </a:spcAft>
        <a:defRPr sz="3556" b="1">
          <a:solidFill>
            <a:srgbClr val="73B900"/>
          </a:solidFill>
          <a:latin typeface="Arial" charset="0"/>
        </a:defRPr>
      </a:lvl8pPr>
      <a:lvl9pPr marL="2032142" algn="l" rtl="0" eaLnBrk="1" fontAlgn="base" hangingPunct="1">
        <a:spcBef>
          <a:spcPct val="0"/>
        </a:spcBef>
        <a:spcAft>
          <a:spcPct val="0"/>
        </a:spcAft>
        <a:defRPr sz="3556" b="1">
          <a:solidFill>
            <a:srgbClr val="73B900"/>
          </a:solidFill>
          <a:latin typeface="Arial" charset="0"/>
        </a:defRPr>
      </a:lvl9pPr>
    </p:titleStyle>
    <p:bodyStyle>
      <a:lvl1pPr marL="0" indent="0" algn="l" rtl="0" fontAlgn="base">
        <a:lnSpc>
          <a:spcPct val="90000"/>
        </a:lnSpc>
        <a:spcBef>
          <a:spcPts val="1000"/>
        </a:spcBef>
        <a:spcAft>
          <a:spcPts val="1000"/>
        </a:spcAft>
        <a:buClr>
          <a:schemeClr val="bg2"/>
        </a:buClr>
        <a:buSzPct val="100000"/>
        <a:buFontTx/>
        <a:buNone/>
        <a:defRPr sz="1867" b="0">
          <a:solidFill>
            <a:schemeClr val="bg1"/>
          </a:solidFill>
          <a:latin typeface="Arial" panose="020B0604020202020204" pitchFamily="34" charset="0"/>
          <a:ea typeface="+mn-ea"/>
          <a:cs typeface="Arial" panose="020B0604020202020204" pitchFamily="34" charset="0"/>
        </a:defRPr>
      </a:lvl1pPr>
      <a:lvl2pPr marL="863656" indent="-228611" algn="l" rtl="0" fontAlgn="base">
        <a:lnSpc>
          <a:spcPct val="90000"/>
        </a:lnSpc>
        <a:spcBef>
          <a:spcPts val="1000"/>
        </a:spcBef>
        <a:spcAft>
          <a:spcPts val="1000"/>
        </a:spcAft>
        <a:buClrTx/>
        <a:buSzPct val="100000"/>
        <a:buFont typeface="Wingdings" pitchFamily="2" charset="2"/>
        <a:buChar char="q"/>
        <a:defRPr sz="1600" b="0">
          <a:solidFill>
            <a:schemeClr val="bg1"/>
          </a:solidFill>
          <a:latin typeface="Arial" panose="020B0604020202020204" pitchFamily="34" charset="0"/>
          <a:cs typeface="Arial" panose="020B0604020202020204" pitchFamily="34" charset="0"/>
        </a:defRPr>
      </a:lvl2pPr>
      <a:lvl3pPr marL="1210113" indent="0" algn="l" rtl="0" fontAlgn="base">
        <a:lnSpc>
          <a:spcPct val="90000"/>
        </a:lnSpc>
        <a:spcBef>
          <a:spcPts val="1000"/>
        </a:spcBef>
        <a:spcAft>
          <a:spcPts val="1000"/>
        </a:spcAft>
        <a:buClr>
          <a:schemeClr val="bg2"/>
        </a:buClr>
        <a:buSzPct val="100000"/>
        <a:buFontTx/>
        <a:buNone/>
        <a:defRPr sz="1222" b="0">
          <a:solidFill>
            <a:schemeClr val="accent4"/>
          </a:solidFill>
          <a:latin typeface="Trebuchet MS" pitchFamily="34" charset="0"/>
        </a:defRPr>
      </a:lvl3pPr>
      <a:lvl4pPr marL="1972166" indent="-254018" algn="l" rtl="0" fontAlgn="base">
        <a:spcBef>
          <a:spcPct val="20000"/>
        </a:spcBef>
        <a:spcAft>
          <a:spcPct val="0"/>
        </a:spcAft>
        <a:buChar char="–"/>
        <a:defRPr sz="2222">
          <a:solidFill>
            <a:schemeClr val="bg1"/>
          </a:solidFill>
          <a:latin typeface="+mn-lt"/>
        </a:defRPr>
      </a:lvl4pPr>
      <a:lvl5pPr marL="2353192" indent="-254018" algn="l" rtl="0" fontAlgn="base">
        <a:spcBef>
          <a:spcPct val="20000"/>
        </a:spcBef>
        <a:spcAft>
          <a:spcPct val="0"/>
        </a:spcAft>
        <a:buChar char="»"/>
        <a:defRPr sz="2222">
          <a:solidFill>
            <a:schemeClr val="bg1"/>
          </a:solidFill>
          <a:latin typeface="+mn-lt"/>
        </a:defRPr>
      </a:lvl5pPr>
      <a:lvl6pPr marL="2861228" indent="-254018" algn="l" rtl="0" eaLnBrk="1" fontAlgn="base" hangingPunct="1">
        <a:spcBef>
          <a:spcPct val="20000"/>
        </a:spcBef>
        <a:spcAft>
          <a:spcPct val="0"/>
        </a:spcAft>
        <a:buChar char="»"/>
        <a:defRPr sz="2222">
          <a:solidFill>
            <a:schemeClr val="bg1"/>
          </a:solidFill>
          <a:latin typeface="+mn-lt"/>
        </a:defRPr>
      </a:lvl6pPr>
      <a:lvl7pPr marL="3369264" indent="-254018" algn="l" rtl="0" eaLnBrk="1" fontAlgn="base" hangingPunct="1">
        <a:spcBef>
          <a:spcPct val="20000"/>
        </a:spcBef>
        <a:spcAft>
          <a:spcPct val="0"/>
        </a:spcAft>
        <a:buChar char="»"/>
        <a:defRPr sz="2222">
          <a:solidFill>
            <a:schemeClr val="bg1"/>
          </a:solidFill>
          <a:latin typeface="+mn-lt"/>
        </a:defRPr>
      </a:lvl7pPr>
      <a:lvl8pPr marL="3877299" indent="-254018" algn="l" rtl="0" eaLnBrk="1" fontAlgn="base" hangingPunct="1">
        <a:spcBef>
          <a:spcPct val="20000"/>
        </a:spcBef>
        <a:spcAft>
          <a:spcPct val="0"/>
        </a:spcAft>
        <a:buChar char="»"/>
        <a:defRPr sz="2222">
          <a:solidFill>
            <a:schemeClr val="bg1"/>
          </a:solidFill>
          <a:latin typeface="+mn-lt"/>
        </a:defRPr>
      </a:lvl8pPr>
      <a:lvl9pPr marL="4385335" indent="-254018" algn="l" rtl="0" eaLnBrk="1" fontAlgn="base" hangingPunct="1">
        <a:spcBef>
          <a:spcPct val="20000"/>
        </a:spcBef>
        <a:spcAft>
          <a:spcPct val="0"/>
        </a:spcAft>
        <a:buChar char="»"/>
        <a:defRPr sz="2222">
          <a:solidFill>
            <a:schemeClr val="bg1"/>
          </a:solidFill>
          <a:latin typeface="+mn-lt"/>
        </a:defRPr>
      </a:lvl9pPr>
    </p:bodyStyle>
    <p:otherStyle>
      <a:defPPr>
        <a:defRPr lang="en-US"/>
      </a:defPPr>
      <a:lvl1pPr marL="0" algn="l" defTabSz="1016071" rtl="0" eaLnBrk="1" latinLnBrk="0" hangingPunct="1">
        <a:defRPr sz="2000" kern="1200">
          <a:solidFill>
            <a:schemeClr val="tx1"/>
          </a:solidFill>
          <a:latin typeface="+mn-lt"/>
          <a:ea typeface="+mn-ea"/>
          <a:cs typeface="+mn-cs"/>
        </a:defRPr>
      </a:lvl1pPr>
      <a:lvl2pPr marL="508035" algn="l" defTabSz="1016071" rtl="0" eaLnBrk="1" latinLnBrk="0" hangingPunct="1">
        <a:defRPr sz="2000" kern="1200">
          <a:solidFill>
            <a:schemeClr val="tx1"/>
          </a:solidFill>
          <a:latin typeface="+mn-lt"/>
          <a:ea typeface="+mn-ea"/>
          <a:cs typeface="+mn-cs"/>
        </a:defRPr>
      </a:lvl2pPr>
      <a:lvl3pPr marL="1016071" algn="l" defTabSz="1016071" rtl="0" eaLnBrk="1" latinLnBrk="0" hangingPunct="1">
        <a:defRPr sz="2000" kern="1200">
          <a:solidFill>
            <a:schemeClr val="tx1"/>
          </a:solidFill>
          <a:latin typeface="+mn-lt"/>
          <a:ea typeface="+mn-ea"/>
          <a:cs typeface="+mn-cs"/>
        </a:defRPr>
      </a:lvl3pPr>
      <a:lvl4pPr marL="1524107" algn="l" defTabSz="1016071" rtl="0" eaLnBrk="1" latinLnBrk="0" hangingPunct="1">
        <a:defRPr sz="2000" kern="1200">
          <a:solidFill>
            <a:schemeClr val="tx1"/>
          </a:solidFill>
          <a:latin typeface="+mn-lt"/>
          <a:ea typeface="+mn-ea"/>
          <a:cs typeface="+mn-cs"/>
        </a:defRPr>
      </a:lvl4pPr>
      <a:lvl5pPr marL="2032142" algn="l" defTabSz="1016071" rtl="0" eaLnBrk="1" latinLnBrk="0" hangingPunct="1">
        <a:defRPr sz="2000" kern="1200">
          <a:solidFill>
            <a:schemeClr val="tx1"/>
          </a:solidFill>
          <a:latin typeface="+mn-lt"/>
          <a:ea typeface="+mn-ea"/>
          <a:cs typeface="+mn-cs"/>
        </a:defRPr>
      </a:lvl5pPr>
      <a:lvl6pPr marL="2540178" algn="l" defTabSz="1016071" rtl="0" eaLnBrk="1" latinLnBrk="0" hangingPunct="1">
        <a:defRPr sz="2000" kern="1200">
          <a:solidFill>
            <a:schemeClr val="tx1"/>
          </a:solidFill>
          <a:latin typeface="+mn-lt"/>
          <a:ea typeface="+mn-ea"/>
          <a:cs typeface="+mn-cs"/>
        </a:defRPr>
      </a:lvl6pPr>
      <a:lvl7pPr marL="3048213" algn="l" defTabSz="1016071" rtl="0" eaLnBrk="1" latinLnBrk="0" hangingPunct="1">
        <a:defRPr sz="2000" kern="1200">
          <a:solidFill>
            <a:schemeClr val="tx1"/>
          </a:solidFill>
          <a:latin typeface="+mn-lt"/>
          <a:ea typeface="+mn-ea"/>
          <a:cs typeface="+mn-cs"/>
        </a:defRPr>
      </a:lvl7pPr>
      <a:lvl8pPr marL="3556249" algn="l" defTabSz="1016071" rtl="0" eaLnBrk="1" latinLnBrk="0" hangingPunct="1">
        <a:defRPr sz="2000" kern="1200">
          <a:solidFill>
            <a:schemeClr val="tx1"/>
          </a:solidFill>
          <a:latin typeface="+mn-lt"/>
          <a:ea typeface="+mn-ea"/>
          <a:cs typeface="+mn-cs"/>
        </a:defRPr>
      </a:lvl8pPr>
      <a:lvl9pPr marL="4064285" algn="l" defTabSz="1016071"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9.xml"/><Relationship Id="rId7" Type="http://schemas.openxmlformats.org/officeDocument/2006/relationships/image" Target="../media/image24.png"/><Relationship Id="rId2" Type="http://schemas.openxmlformats.org/officeDocument/2006/relationships/slideLayout" Target="../slideLayouts/slideLayout19.xml"/><Relationship Id="rId1" Type="http://schemas.openxmlformats.org/officeDocument/2006/relationships/tags" Target="../tags/tag6.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9.xml"/><Relationship Id="rId1" Type="http://schemas.openxmlformats.org/officeDocument/2006/relationships/tags" Target="../tags/tag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em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9.xml"/><Relationship Id="rId1" Type="http://schemas.openxmlformats.org/officeDocument/2006/relationships/tags" Target="../tags/tag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9.xml"/><Relationship Id="rId1" Type="http://schemas.openxmlformats.org/officeDocument/2006/relationships/tags" Target="../tags/tag9.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40.png"/><Relationship Id="rId2" Type="http://schemas.openxmlformats.org/officeDocument/2006/relationships/slideLayout" Target="../slideLayouts/slideLayout19.xml"/><Relationship Id="rId1" Type="http://schemas.openxmlformats.org/officeDocument/2006/relationships/tags" Target="../tags/tag10.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9.xml"/><Relationship Id="rId1" Type="http://schemas.openxmlformats.org/officeDocument/2006/relationships/tags" Target="../tags/tag11.xml"/><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9.xml"/><Relationship Id="rId1" Type="http://schemas.openxmlformats.org/officeDocument/2006/relationships/tags" Target="../tags/tag14.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9.xml"/><Relationship Id="rId1" Type="http://schemas.openxmlformats.org/officeDocument/2006/relationships/tags" Target="../tags/tag1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9.xml"/><Relationship Id="rId1" Type="http://schemas.openxmlformats.org/officeDocument/2006/relationships/tags" Target="../tags/tag16.xml"/><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9.xml"/><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9.xml"/><Relationship Id="rId1" Type="http://schemas.openxmlformats.org/officeDocument/2006/relationships/tags" Target="../tags/tag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9.xml"/><Relationship Id="rId1" Type="http://schemas.openxmlformats.org/officeDocument/2006/relationships/tags" Target="../tags/tag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9.xml"/><Relationship Id="rId1" Type="http://schemas.openxmlformats.org/officeDocument/2006/relationships/tags" Target="../tags/tag3.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9.png"/><Relationship Id="rId2" Type="http://schemas.openxmlformats.org/officeDocument/2006/relationships/slideLayout" Target="../slideLayouts/slideLayout19.xml"/><Relationship Id="rId1" Type="http://schemas.openxmlformats.org/officeDocument/2006/relationships/tags" Target="../tags/tag4.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9.xml"/><Relationship Id="rId1" Type="http://schemas.openxmlformats.org/officeDocument/2006/relationships/tags" Target="../tags/tag5.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9">
            <a:extLst>
              <a:ext uri="{FF2B5EF4-FFF2-40B4-BE49-F238E27FC236}">
                <a16:creationId xmlns:a16="http://schemas.microsoft.com/office/drawing/2014/main" id="{BAA8C366-B9A4-41EF-8B5B-14FF20F54012}"/>
              </a:ext>
            </a:extLst>
          </p:cNvPr>
          <p:cNvSpPr txBox="1"/>
          <p:nvPr/>
        </p:nvSpPr>
        <p:spPr>
          <a:xfrm>
            <a:off x="1899659" y="352753"/>
            <a:ext cx="8392682" cy="523220"/>
          </a:xfrm>
          <a:prstGeom prst="rect">
            <a:avLst/>
          </a:prstGeom>
          <a:noFill/>
        </p:spPr>
        <p:txBody>
          <a:bodyPr wrap="square">
            <a:spAutoFit/>
          </a:bodyPr>
          <a:lstStyle/>
          <a:p>
            <a:pPr algn="ctr"/>
            <a:r>
              <a:rPr lang="en-US" sz="2800" b="1" dirty="0">
                <a:latin typeface="Microsoft YaHei UI" panose="020B0503020204020204" pitchFamily="34" charset="-122"/>
                <a:ea typeface="Microsoft YaHei UI" panose="020B0503020204020204" pitchFamily="34" charset="-122"/>
              </a:rPr>
              <a:t>Scientific Machine Learning</a:t>
            </a:r>
          </a:p>
        </p:txBody>
      </p:sp>
      <p:pic>
        <p:nvPicPr>
          <p:cNvPr id="18" name="图片 17">
            <a:extLst>
              <a:ext uri="{FF2B5EF4-FFF2-40B4-BE49-F238E27FC236}">
                <a16:creationId xmlns:a16="http://schemas.microsoft.com/office/drawing/2014/main" id="{9DE1389C-EB65-4353-BFF4-0488CDA4AB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4871" y="262089"/>
            <a:ext cx="973866" cy="704544"/>
          </a:xfrm>
          <a:prstGeom prst="rect">
            <a:avLst/>
          </a:prstGeom>
        </p:spPr>
      </p:pic>
      <p:pic>
        <p:nvPicPr>
          <p:cNvPr id="19" name="图片 18">
            <a:extLst>
              <a:ext uri="{FF2B5EF4-FFF2-40B4-BE49-F238E27FC236}">
                <a16:creationId xmlns:a16="http://schemas.microsoft.com/office/drawing/2014/main" id="{5E600221-CBF6-4AE5-9B8F-19306BDE92CF}"/>
              </a:ext>
            </a:extLst>
          </p:cNvPr>
          <p:cNvPicPr>
            <a:picLocks noChangeAspect="1"/>
          </p:cNvPicPr>
          <p:nvPr/>
        </p:nvPicPr>
        <p:blipFill rotWithShape="1">
          <a:blip r:embed="rId3">
            <a:extLst>
              <a:ext uri="{28A0092B-C50C-407E-A947-70E740481C1C}">
                <a14:useLocalDpi xmlns:a14="http://schemas.microsoft.com/office/drawing/2010/main" val="0"/>
              </a:ext>
            </a:extLst>
          </a:blip>
          <a:srcRect t="3925" r="82409"/>
          <a:stretch/>
        </p:blipFill>
        <p:spPr>
          <a:xfrm>
            <a:off x="2303522" y="144206"/>
            <a:ext cx="893400" cy="940311"/>
          </a:xfrm>
          <a:prstGeom prst="rect">
            <a:avLst/>
          </a:prstGeom>
        </p:spPr>
      </p:pic>
      <p:sp>
        <p:nvSpPr>
          <p:cNvPr id="20" name="文本框 19">
            <a:extLst>
              <a:ext uri="{FF2B5EF4-FFF2-40B4-BE49-F238E27FC236}">
                <a16:creationId xmlns:a16="http://schemas.microsoft.com/office/drawing/2014/main" id="{EFBAA1D5-3B8B-4109-8225-EC67AD9D007F}"/>
              </a:ext>
            </a:extLst>
          </p:cNvPr>
          <p:cNvSpPr txBox="1"/>
          <p:nvPr/>
        </p:nvSpPr>
        <p:spPr>
          <a:xfrm>
            <a:off x="2153266" y="1890730"/>
            <a:ext cx="7816645" cy="523220"/>
          </a:xfrm>
          <a:prstGeom prst="rect">
            <a:avLst/>
          </a:prstGeom>
          <a:noFill/>
        </p:spPr>
        <p:txBody>
          <a:bodyPr wrap="square" rtlCol="0">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rPr>
              <a:t>Lecture 11: PINN for PDE problems</a:t>
            </a:r>
            <a:endParaRPr lang="zh-CN" altLang="en-US" sz="2800" b="1" dirty="0">
              <a:solidFill>
                <a:srgbClr val="C00000"/>
              </a:solidFill>
              <a:latin typeface="Times New Roman" panose="02020603050405020304" pitchFamily="18" charset="0"/>
              <a:cs typeface="Times New Roman" panose="02020603050405020304" pitchFamily="18" charset="0"/>
            </a:endParaRPr>
          </a:p>
        </p:txBody>
      </p:sp>
      <p:sp>
        <p:nvSpPr>
          <p:cNvPr id="21" name="文本框 20">
            <a:extLst>
              <a:ext uri="{FF2B5EF4-FFF2-40B4-BE49-F238E27FC236}">
                <a16:creationId xmlns:a16="http://schemas.microsoft.com/office/drawing/2014/main" id="{2F0AC437-A68E-4278-AD5D-F31B5A5FFF66}"/>
              </a:ext>
            </a:extLst>
          </p:cNvPr>
          <p:cNvSpPr txBox="1"/>
          <p:nvPr/>
        </p:nvSpPr>
        <p:spPr>
          <a:xfrm>
            <a:off x="2153266" y="3244041"/>
            <a:ext cx="7885471" cy="369332"/>
          </a:xfrm>
          <a:prstGeom prst="rect">
            <a:avLst/>
          </a:prstGeom>
          <a:noFill/>
        </p:spPr>
        <p:txBody>
          <a:bodyPr wrap="square" rtlCol="0">
            <a:spAutoFit/>
          </a:bodyPr>
          <a:lstStyle/>
          <a:p>
            <a:pPr algn="ctr"/>
            <a:r>
              <a:rPr lang="zh-CN" altLang="en-US" b="1" dirty="0">
                <a:solidFill>
                  <a:srgbClr val="0000FF"/>
                </a:solidFill>
                <a:latin typeface="华文楷体" panose="02010600040101010101" pitchFamily="2" charset="-122"/>
                <a:ea typeface="华文楷体" panose="02010600040101010101" pitchFamily="2" charset="-122"/>
              </a:rPr>
              <a:t>孟旭辉</a:t>
            </a:r>
          </a:p>
        </p:txBody>
      </p:sp>
      <p:sp>
        <p:nvSpPr>
          <p:cNvPr id="22" name="文本框 21">
            <a:extLst>
              <a:ext uri="{FF2B5EF4-FFF2-40B4-BE49-F238E27FC236}">
                <a16:creationId xmlns:a16="http://schemas.microsoft.com/office/drawing/2014/main" id="{623EE3DD-85CF-4E6C-A55A-D052C683F74D}"/>
              </a:ext>
            </a:extLst>
          </p:cNvPr>
          <p:cNvSpPr txBox="1"/>
          <p:nvPr/>
        </p:nvSpPr>
        <p:spPr>
          <a:xfrm>
            <a:off x="2153266" y="3754922"/>
            <a:ext cx="7885471" cy="369332"/>
          </a:xfrm>
          <a:prstGeom prst="rect">
            <a:avLst/>
          </a:prstGeom>
          <a:noFill/>
        </p:spPr>
        <p:txBody>
          <a:bodyPr wrap="square" rtlCol="0">
            <a:spAutoFit/>
          </a:bodyPr>
          <a:lstStyle/>
          <a:p>
            <a:pPr algn="ctr"/>
            <a:r>
              <a:rPr lang="zh-CN" altLang="en-US" b="1" dirty="0">
                <a:solidFill>
                  <a:srgbClr val="0000FF"/>
                </a:solidFill>
                <a:latin typeface="华文楷体" panose="02010600040101010101" pitchFamily="2" charset="-122"/>
                <a:ea typeface="华文楷体" panose="02010600040101010101" pitchFamily="2" charset="-122"/>
              </a:rPr>
              <a:t>数学与统计学院数学与应用学科交叉创新研究院</a:t>
            </a:r>
          </a:p>
        </p:txBody>
      </p:sp>
      <p:sp>
        <p:nvSpPr>
          <p:cNvPr id="25" name="文本框 24">
            <a:extLst>
              <a:ext uri="{FF2B5EF4-FFF2-40B4-BE49-F238E27FC236}">
                <a16:creationId xmlns:a16="http://schemas.microsoft.com/office/drawing/2014/main" id="{8A7C9907-14C1-4BE8-A09E-31E2CFDB5748}"/>
              </a:ext>
            </a:extLst>
          </p:cNvPr>
          <p:cNvSpPr txBox="1"/>
          <p:nvPr/>
        </p:nvSpPr>
        <p:spPr>
          <a:xfrm>
            <a:off x="2153266" y="4320353"/>
            <a:ext cx="7885471" cy="923330"/>
          </a:xfrm>
          <a:prstGeom prst="rect">
            <a:avLst/>
          </a:prstGeom>
          <a:noFill/>
        </p:spPr>
        <p:txBody>
          <a:bodyPr wrap="square" rtlCol="0">
            <a:spAutoFit/>
          </a:bodyPr>
          <a:lstStyle/>
          <a:p>
            <a:pPr algn="ctr"/>
            <a:r>
              <a:rPr lang="zh-CN" altLang="en-US" b="1" dirty="0">
                <a:solidFill>
                  <a:srgbClr val="0000FF"/>
                </a:solidFill>
                <a:latin typeface="华文楷体" panose="02010600040101010101" pitchFamily="2" charset="-122"/>
                <a:ea typeface="华文楷体" panose="02010600040101010101" pitchFamily="2" charset="-122"/>
              </a:rPr>
              <a:t>办公室：欣苑</a:t>
            </a:r>
            <a:r>
              <a:rPr lang="en-US" altLang="zh-CN" b="1" dirty="0">
                <a:solidFill>
                  <a:srgbClr val="0000FF"/>
                </a:solidFill>
                <a:latin typeface="华文楷体" panose="02010600040101010101" pitchFamily="2" charset="-122"/>
                <a:ea typeface="华文楷体" panose="02010600040101010101" pitchFamily="2" charset="-122"/>
              </a:rPr>
              <a:t>2</a:t>
            </a:r>
            <a:r>
              <a:rPr lang="zh-CN" altLang="en-US" b="1" dirty="0">
                <a:solidFill>
                  <a:srgbClr val="0000FF"/>
                </a:solidFill>
                <a:latin typeface="华文楷体" panose="02010600040101010101" pitchFamily="2" charset="-122"/>
                <a:ea typeface="华文楷体" panose="02010600040101010101" pitchFamily="2" charset="-122"/>
              </a:rPr>
              <a:t>栋</a:t>
            </a:r>
            <a:r>
              <a:rPr lang="en-US" altLang="zh-CN" b="1" dirty="0">
                <a:solidFill>
                  <a:srgbClr val="0000FF"/>
                </a:solidFill>
                <a:latin typeface="华文楷体" panose="02010600040101010101" pitchFamily="2" charset="-122"/>
                <a:ea typeface="华文楷体" panose="02010600040101010101" pitchFamily="2" charset="-122"/>
              </a:rPr>
              <a:t>111</a:t>
            </a:r>
            <a:r>
              <a:rPr lang="zh-CN" altLang="en-US" b="1" dirty="0">
                <a:solidFill>
                  <a:srgbClr val="0000FF"/>
                </a:solidFill>
                <a:latin typeface="华文楷体" panose="02010600040101010101" pitchFamily="2" charset="-122"/>
                <a:ea typeface="华文楷体" panose="02010600040101010101" pitchFamily="2" charset="-122"/>
              </a:rPr>
              <a:t>室</a:t>
            </a:r>
            <a:endParaRPr lang="en-US" altLang="zh-CN" b="1" dirty="0">
              <a:solidFill>
                <a:srgbClr val="0000FF"/>
              </a:solidFill>
              <a:latin typeface="华文楷体" panose="02010600040101010101" pitchFamily="2" charset="-122"/>
              <a:ea typeface="华文楷体" panose="02010600040101010101" pitchFamily="2" charset="-122"/>
            </a:endParaRPr>
          </a:p>
          <a:p>
            <a:pPr algn="ctr"/>
            <a:endParaRPr lang="en-US" altLang="zh-CN" b="1" dirty="0">
              <a:solidFill>
                <a:srgbClr val="0000FF"/>
              </a:solidFill>
              <a:latin typeface="华文楷体" panose="02010600040101010101" pitchFamily="2" charset="-122"/>
              <a:ea typeface="华文楷体" panose="02010600040101010101" pitchFamily="2" charset="-122"/>
            </a:endParaRPr>
          </a:p>
          <a:p>
            <a:pPr algn="ctr"/>
            <a:r>
              <a:rPr lang="en-US" altLang="zh-CN" b="1" dirty="0">
                <a:solidFill>
                  <a:srgbClr val="0000FF"/>
                </a:solidFill>
                <a:latin typeface="华文楷体" panose="02010600040101010101" pitchFamily="2" charset="-122"/>
                <a:ea typeface="华文楷体" panose="02010600040101010101" pitchFamily="2" charset="-122"/>
              </a:rPr>
              <a:t>Email</a:t>
            </a:r>
            <a:r>
              <a:rPr lang="zh-CN" altLang="en-US" b="1" dirty="0">
                <a:solidFill>
                  <a:srgbClr val="0000FF"/>
                </a:solidFill>
                <a:latin typeface="华文楷体" panose="02010600040101010101" pitchFamily="2" charset="-122"/>
                <a:ea typeface="华文楷体" panose="02010600040101010101" pitchFamily="2" charset="-122"/>
              </a:rPr>
              <a:t>：</a:t>
            </a:r>
            <a:r>
              <a:rPr lang="en-US" altLang="zh-CN" b="1" dirty="0">
                <a:solidFill>
                  <a:srgbClr val="0000FF"/>
                </a:solidFill>
                <a:latin typeface="华文楷体" panose="02010600040101010101" pitchFamily="2" charset="-122"/>
                <a:ea typeface="华文楷体" panose="02010600040101010101" pitchFamily="2" charset="-122"/>
              </a:rPr>
              <a:t>xuhui_meng@hust.edu.cn</a:t>
            </a:r>
          </a:p>
        </p:txBody>
      </p:sp>
      <p:sp>
        <p:nvSpPr>
          <p:cNvPr id="26" name="矩形 25">
            <a:extLst>
              <a:ext uri="{FF2B5EF4-FFF2-40B4-BE49-F238E27FC236}">
                <a16:creationId xmlns:a16="http://schemas.microsoft.com/office/drawing/2014/main" id="{48CD34FB-4D68-4A2F-8340-39AFEDBCC120}"/>
              </a:ext>
            </a:extLst>
          </p:cNvPr>
          <p:cNvSpPr/>
          <p:nvPr/>
        </p:nvSpPr>
        <p:spPr>
          <a:xfrm>
            <a:off x="4021489" y="5611665"/>
            <a:ext cx="4149021" cy="369332"/>
          </a:xfrm>
          <a:prstGeom prst="rect">
            <a:avLst/>
          </a:prstGeom>
        </p:spPr>
        <p:txBody>
          <a:bodyPr wrap="none">
            <a:spAutoFit/>
          </a:bodyPr>
          <a:lstStyle/>
          <a:p>
            <a:r>
              <a:rPr lang="zh-CN" altLang="en-US" i="1" dirty="0">
                <a:solidFill>
                  <a:srgbClr val="C00000"/>
                </a:solidFill>
                <a:latin typeface="Times New Roman" panose="02020603050405020304" pitchFamily="18" charset="0"/>
                <a:cs typeface="Times New Roman" panose="02020603050405020304" pitchFamily="18" charset="0"/>
              </a:rPr>
              <a:t>https://github.com/XuhuiM/SciML-Course</a:t>
            </a:r>
          </a:p>
        </p:txBody>
      </p:sp>
    </p:spTree>
    <p:extLst>
      <p:ext uri="{BB962C8B-B14F-4D97-AF65-F5344CB8AC3E}">
        <p14:creationId xmlns:p14="http://schemas.microsoft.com/office/powerpoint/2010/main" val="30173057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3DE6E2-02CC-4610-8D14-ED35BCF852B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EF7F31-0B8A-474A-B86C-91F381754329}" type="slidenum">
              <a:rPr kumimoji="0" lang="en-US" sz="1800" b="0" i="0" u="none" strike="noStrike" kern="1200" cap="none" spc="0" normalizeH="0" baseline="0" noProof="0" smtClean="0">
                <a:ln>
                  <a:noFill/>
                </a:ln>
                <a:solidFill>
                  <a:srgbClr val="FFFFFF"/>
                </a:solidFill>
                <a:effectLst/>
                <a:uLnTx/>
                <a:uFillTx/>
                <a:latin typeface="Trebuchet M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pic>
        <p:nvPicPr>
          <p:cNvPr id="5" name="Picture 4" descr="\documentclass{article}&#10;\usepackage[a4paper, total={6in, 8in}]{geometry}&#10;\usepackage{amsmath}&#10;\usepackage{amssymb}&#10;\usepackage{xcolor}&#10;\usepackage{graphicx}&#10;&#10;\pagestyle{empty}&#10;\begin{document}&#10;&#10;&#10;\[ \begin{array}{ll}&#10;\frac{\partial u}{\partial t}+u \frac{\partial u}{\partial x}=\nu \frac{\partial^{2} u}{\partial x^{2}}, &amp; x \in[-1,1], t \in[0,1] \\&#10;u(x, 0)=-\sin (\pi x), &amp; u(-1, t)=u(1, t)=0&#10;\end{array} \]&#10;&#10;&#10;\end{document}&#10;" title="IguanaTex Bitmap Display">
            <a:extLst>
              <a:ext uri="{FF2B5EF4-FFF2-40B4-BE49-F238E27FC236}">
                <a16:creationId xmlns:a16="http://schemas.microsoft.com/office/drawing/2014/main" id="{B76F3ECB-F47C-430A-A231-376A9DB22BED}"/>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918233" y="926860"/>
            <a:ext cx="4755809" cy="626286"/>
          </a:xfrm>
          <a:prstGeom prst="rect">
            <a:avLst/>
          </a:prstGeom>
        </p:spPr>
      </p:pic>
      <p:pic>
        <p:nvPicPr>
          <p:cNvPr id="7" name="Picture 6" descr="Chart, scatter chart, qr code&#10;&#10;Description automatically generated">
            <a:extLst>
              <a:ext uri="{FF2B5EF4-FFF2-40B4-BE49-F238E27FC236}">
                <a16:creationId xmlns:a16="http://schemas.microsoft.com/office/drawing/2014/main" id="{13CC0771-3274-4165-B237-25B69AC65F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716" y="1856571"/>
            <a:ext cx="2886478" cy="2257740"/>
          </a:xfrm>
          <a:prstGeom prst="rect">
            <a:avLst/>
          </a:prstGeom>
        </p:spPr>
      </p:pic>
      <p:pic>
        <p:nvPicPr>
          <p:cNvPr id="9" name="Picture 8" descr="Chart, histogram&#10;&#10;Description automatically generated">
            <a:extLst>
              <a:ext uri="{FF2B5EF4-FFF2-40B4-BE49-F238E27FC236}">
                <a16:creationId xmlns:a16="http://schemas.microsoft.com/office/drawing/2014/main" id="{5F323784-66C0-4606-8EE7-EAF72F8713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30767" y="1885150"/>
            <a:ext cx="3105583" cy="2200582"/>
          </a:xfrm>
          <a:prstGeom prst="rect">
            <a:avLst/>
          </a:prstGeom>
        </p:spPr>
      </p:pic>
      <p:pic>
        <p:nvPicPr>
          <p:cNvPr id="11" name="Picture 10" descr="Chart, histogram&#10;&#10;Description automatically generated">
            <a:extLst>
              <a:ext uri="{FF2B5EF4-FFF2-40B4-BE49-F238E27FC236}">
                <a16:creationId xmlns:a16="http://schemas.microsoft.com/office/drawing/2014/main" id="{C41626CF-D4E6-422E-82EB-AE954ED904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35909" y="1856571"/>
            <a:ext cx="3057952" cy="2229161"/>
          </a:xfrm>
          <a:prstGeom prst="rect">
            <a:avLst/>
          </a:prstGeom>
        </p:spPr>
      </p:pic>
      <p:pic>
        <p:nvPicPr>
          <p:cNvPr id="13" name="Picture 12" descr="Chart, scatter chart&#10;&#10;Description automatically generated">
            <a:extLst>
              <a:ext uri="{FF2B5EF4-FFF2-40B4-BE49-F238E27FC236}">
                <a16:creationId xmlns:a16="http://schemas.microsoft.com/office/drawing/2014/main" id="{ED9CB7A0-D337-4224-8C87-96CA5341E2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9661" y="4018352"/>
            <a:ext cx="3105583" cy="2314898"/>
          </a:xfrm>
          <a:prstGeom prst="rect">
            <a:avLst/>
          </a:prstGeom>
        </p:spPr>
      </p:pic>
      <p:pic>
        <p:nvPicPr>
          <p:cNvPr id="15" name="Picture 14" descr="Chart&#10;&#10;Description automatically generated">
            <a:extLst>
              <a:ext uri="{FF2B5EF4-FFF2-40B4-BE49-F238E27FC236}">
                <a16:creationId xmlns:a16="http://schemas.microsoft.com/office/drawing/2014/main" id="{BE014AA8-FD15-49E5-96A6-D56D25CD823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94890" y="4041572"/>
            <a:ext cx="3391373" cy="2343477"/>
          </a:xfrm>
          <a:prstGeom prst="rect">
            <a:avLst/>
          </a:prstGeom>
        </p:spPr>
      </p:pic>
      <p:pic>
        <p:nvPicPr>
          <p:cNvPr id="17" name="Picture 16" descr="Chart&#10;&#10;Description automatically generated">
            <a:extLst>
              <a:ext uri="{FF2B5EF4-FFF2-40B4-BE49-F238E27FC236}">
                <a16:creationId xmlns:a16="http://schemas.microsoft.com/office/drawing/2014/main" id="{B1783040-690E-40CA-A7A4-29119C7DAC7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35909" y="4085732"/>
            <a:ext cx="3162741" cy="2295845"/>
          </a:xfrm>
          <a:prstGeom prst="rect">
            <a:avLst/>
          </a:prstGeom>
        </p:spPr>
      </p:pic>
      <p:sp>
        <p:nvSpPr>
          <p:cNvPr id="18" name="TextBox 17">
            <a:extLst>
              <a:ext uri="{FF2B5EF4-FFF2-40B4-BE49-F238E27FC236}">
                <a16:creationId xmlns:a16="http://schemas.microsoft.com/office/drawing/2014/main" id="{656141CF-7BC1-440E-A009-93FDF2362A92}"/>
              </a:ext>
            </a:extLst>
          </p:cNvPr>
          <p:cNvSpPr txBox="1"/>
          <p:nvPr/>
        </p:nvSpPr>
        <p:spPr>
          <a:xfrm>
            <a:off x="399907" y="88437"/>
            <a:ext cx="3623108"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IN" sz="3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Burgers Equation</a:t>
            </a:r>
          </a:p>
        </p:txBody>
      </p:sp>
    </p:spTree>
    <p:extLst>
      <p:ext uri="{BB962C8B-B14F-4D97-AF65-F5344CB8AC3E}">
        <p14:creationId xmlns:p14="http://schemas.microsoft.com/office/powerpoint/2010/main" val="2702657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D414C2D-8A45-4ABD-8CDC-4E1AB5D68212}"/>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EF7F31-0B8A-474A-B86C-91F381754329}" type="slidenum">
              <a:rPr kumimoji="0" lang="en-US" sz="1800" b="0" i="0" u="none" strike="noStrike" kern="1200" cap="none" spc="0" normalizeH="0" baseline="0" noProof="0" smtClean="0">
                <a:ln>
                  <a:noFill/>
                </a:ln>
                <a:solidFill>
                  <a:srgbClr val="FFFFFF"/>
                </a:solidFill>
                <a:effectLst/>
                <a:uLnTx/>
                <a:uFillTx/>
                <a:latin typeface="Trebuchet M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pic>
        <p:nvPicPr>
          <p:cNvPr id="4" name="Picture 3">
            <a:extLst>
              <a:ext uri="{FF2B5EF4-FFF2-40B4-BE49-F238E27FC236}">
                <a16:creationId xmlns:a16="http://schemas.microsoft.com/office/drawing/2014/main" id="{89ADBB72-DAAA-4E09-9EDD-F6EBE394CACA}"/>
              </a:ext>
            </a:extLst>
          </p:cNvPr>
          <p:cNvPicPr>
            <a:picLocks noChangeAspect="1"/>
          </p:cNvPicPr>
          <p:nvPr/>
        </p:nvPicPr>
        <p:blipFill rotWithShape="1">
          <a:blip r:embed="rId4"/>
          <a:srcRect l="25376" t="9301" r="26051" b="64503"/>
          <a:stretch/>
        </p:blipFill>
        <p:spPr>
          <a:xfrm>
            <a:off x="6542314" y="1352550"/>
            <a:ext cx="5613920" cy="2266950"/>
          </a:xfrm>
          <a:prstGeom prst="rect">
            <a:avLst/>
          </a:prstGeom>
        </p:spPr>
      </p:pic>
      <p:pic>
        <p:nvPicPr>
          <p:cNvPr id="6" name="Picture 5" descr="Diagram&#10;&#10;Description automatically generated">
            <a:extLst>
              <a:ext uri="{FF2B5EF4-FFF2-40B4-BE49-F238E27FC236}">
                <a16:creationId xmlns:a16="http://schemas.microsoft.com/office/drawing/2014/main" id="{85A89996-82FE-4103-BD05-ADCF3E7537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843" y="936624"/>
            <a:ext cx="6290238" cy="3517901"/>
          </a:xfrm>
          <a:prstGeom prst="rect">
            <a:avLst/>
          </a:prstGeom>
        </p:spPr>
      </p:pic>
      <p:pic>
        <p:nvPicPr>
          <p:cNvPr id="10" name="Picture 9" descr="\documentclass{article}&#10;\usepackage[a4paper, total={6in, 8in}]{geometry}&#10;\usepackage{amsmath}&#10;\usepackage{amssymb}&#10;\usepackage{xcolor}&#10;\usepackage{graphicx}&#10;&#10;\pagestyle{empty}&#10;\begin{document}&#10;&#10;&#10;\[ \mathcal{L}(\tilde{\Theta})=\frac{1}{N_{u}} \sum_{i=1}^{N_{u}}\left|u_{\text {target }}^{i}-u_{\tilde{\Theta}}\left(x_{i}^{u}\right)\right|^{2}+\frac{1}{N_{f}} \sum_{i=1}^{N_{f}}\left|\mathcal{F}_{\tilde{\Theta}}\left(x_{i}^{f}\right)\right|^{2}+\text { {\color{red}Interface Loss} } \]&#10;&#10;&#10;\end{document}&#10;" title="IguanaTex Bitmap Display">
            <a:extLst>
              <a:ext uri="{FF2B5EF4-FFF2-40B4-BE49-F238E27FC236}">
                <a16:creationId xmlns:a16="http://schemas.microsoft.com/office/drawing/2014/main" id="{66DB8E89-821E-4F01-9F61-ADFDDE43B96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976382" y="4756373"/>
            <a:ext cx="8239239" cy="764952"/>
          </a:xfrm>
          <a:prstGeom prst="rect">
            <a:avLst/>
          </a:prstGeom>
        </p:spPr>
      </p:pic>
      <p:sp>
        <p:nvSpPr>
          <p:cNvPr id="11" name="TextBox 10">
            <a:extLst>
              <a:ext uri="{FF2B5EF4-FFF2-40B4-BE49-F238E27FC236}">
                <a16:creationId xmlns:a16="http://schemas.microsoft.com/office/drawing/2014/main" id="{EB4FBB0E-A63B-49F9-8392-C22139157A4E}"/>
              </a:ext>
            </a:extLst>
          </p:cNvPr>
          <p:cNvSpPr txBox="1"/>
          <p:nvPr/>
        </p:nvSpPr>
        <p:spPr>
          <a:xfrm>
            <a:off x="195758" y="138094"/>
            <a:ext cx="7016664"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IN" sz="3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PINNs with Domain Decomposition</a:t>
            </a:r>
          </a:p>
        </p:txBody>
      </p:sp>
    </p:spTree>
    <p:extLst>
      <p:ext uri="{BB962C8B-B14F-4D97-AF65-F5344CB8AC3E}">
        <p14:creationId xmlns:p14="http://schemas.microsoft.com/office/powerpoint/2010/main" val="351467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02DA246-5EBB-4F04-895B-9843A60AF2F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EF7F31-0B8A-474A-B86C-91F381754329}" type="slidenum">
              <a:rPr kumimoji="0" lang="en-US" sz="1800" b="0" i="0" u="none" strike="noStrike" kern="1200" cap="none" spc="0" normalizeH="0" baseline="0" noProof="0" smtClean="0">
                <a:ln>
                  <a:noFill/>
                </a:ln>
                <a:solidFill>
                  <a:srgbClr val="FFFFFF"/>
                </a:solidFill>
                <a:effectLst/>
                <a:uLnTx/>
                <a:uFillTx/>
                <a:latin typeface="Trebuchet M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pic>
        <p:nvPicPr>
          <p:cNvPr id="6" name="Picture 5" descr="\documentclass{article}&#10;\usepackage[a4paper, total={6in, 8in}]{geometry}&#10;\usepackage{amsmath}&#10;\usepackage{amssymb}&#10;\usepackage{xcolor}&#10;\usepackage{graphicx}&#10;&#10;\pagestyle{empty}&#10;\begin{document}&#10;&#10;&#10;\underline{cPINNs}: Interface conditions in the `` $q^{\text {th }}&quot;$ subdomain. \newline&#10;&#10;$\mathrm{MSE}_{\text {flux }}=\sum_{\forall q^{+}}\left(\frac{1}{N_{l_{q}}} \sum_{i=1}^{N_{l q}}\left|f_{q}\left(u\left(\mathbf{x}_{l_{q}}^{(i)}\right)\right) \cdot \mathbf{n}-f_{q^{+}}\left(u\left(\mathbf{x}_{l_{q}}^{(i)}\right) \cdot \mathbf{n}\right)\right|^{2}\right)$ \newline&#10;&#10;where $f$ is the flux and $q=1,2, \cdots, N_{s d}$.\newline&#10;&#10;$\operatorname{MSE}_{u_{\text {avg }}}=\sum_{\forall q^{+}}\left(\frac{1}{N_{l_{q}}} \sum_{i=1}^{N_{l_{q}}}\left|u_{\tilde{\Theta}_{q}}\left(\mathbf{x}_{l_{q}}^{(i)}\right)-\left\{\left\{u_{\tilde{\Theta}_{q}}\left(\mathbf{x}_{l_{q}}^{(i)}\right)\right\}\right\}\right|^{2}\right)$&#10;&#10;&#10;\end{document}&#10;" title="IguanaTex Bitmap Display">
            <a:extLst>
              <a:ext uri="{FF2B5EF4-FFF2-40B4-BE49-F238E27FC236}">
                <a16:creationId xmlns:a16="http://schemas.microsoft.com/office/drawing/2014/main" id="{8EE60A91-78A6-465A-87AB-9B984E42B8E0}"/>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519748" y="974143"/>
            <a:ext cx="7731811" cy="2454857"/>
          </a:xfrm>
          <a:prstGeom prst="rect">
            <a:avLst/>
          </a:prstGeom>
        </p:spPr>
      </p:pic>
      <p:pic>
        <p:nvPicPr>
          <p:cNvPr id="13" name="Picture 12" descr="Diagram&#10;&#10;Description automatically generated with medium confidence">
            <a:extLst>
              <a:ext uri="{FF2B5EF4-FFF2-40B4-BE49-F238E27FC236}">
                <a16:creationId xmlns:a16="http://schemas.microsoft.com/office/drawing/2014/main" id="{97FE3518-E043-4A69-88FE-B02B984D2C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3441" y="3617081"/>
            <a:ext cx="2686425" cy="2419688"/>
          </a:xfrm>
          <a:prstGeom prst="rect">
            <a:avLst/>
          </a:prstGeom>
        </p:spPr>
      </p:pic>
      <p:pic>
        <p:nvPicPr>
          <p:cNvPr id="15" name="Picture 14" descr="Diagram&#10;&#10;Description automatically generated">
            <a:extLst>
              <a:ext uri="{FF2B5EF4-FFF2-40B4-BE49-F238E27FC236}">
                <a16:creationId xmlns:a16="http://schemas.microsoft.com/office/drawing/2014/main" id="{76C0A240-DF28-4FAB-944F-8202E46E45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7534" y="3598029"/>
            <a:ext cx="2705478" cy="2438740"/>
          </a:xfrm>
          <a:prstGeom prst="rect">
            <a:avLst/>
          </a:prstGeom>
        </p:spPr>
      </p:pic>
      <p:sp>
        <p:nvSpPr>
          <p:cNvPr id="16" name="TextBox 15">
            <a:extLst>
              <a:ext uri="{FF2B5EF4-FFF2-40B4-BE49-F238E27FC236}">
                <a16:creationId xmlns:a16="http://schemas.microsoft.com/office/drawing/2014/main" id="{902A0897-CE91-445B-BA78-1487A483A0F8}"/>
              </a:ext>
            </a:extLst>
          </p:cNvPr>
          <p:cNvSpPr txBox="1"/>
          <p:nvPr/>
        </p:nvSpPr>
        <p:spPr>
          <a:xfrm>
            <a:off x="570057" y="209599"/>
            <a:ext cx="10374955"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IN" sz="28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Conservative PINNs (</a:t>
            </a:r>
            <a:r>
              <a:rPr kumimoji="0" lang="en-IN" sz="2800" b="1"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cPINNs</a:t>
            </a:r>
            <a:r>
              <a:rPr kumimoji="0" lang="en-IN" sz="28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IN" sz="2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Application to Conservation Laws</a:t>
            </a:r>
          </a:p>
        </p:txBody>
      </p:sp>
      <p:sp>
        <p:nvSpPr>
          <p:cNvPr id="23" name="Rectangle 22">
            <a:extLst>
              <a:ext uri="{FF2B5EF4-FFF2-40B4-BE49-F238E27FC236}">
                <a16:creationId xmlns:a16="http://schemas.microsoft.com/office/drawing/2014/main" id="{8B970936-F334-4FA9-8B2B-68CB9A73A1B0}"/>
              </a:ext>
            </a:extLst>
          </p:cNvPr>
          <p:cNvSpPr/>
          <p:nvPr/>
        </p:nvSpPr>
        <p:spPr>
          <a:xfrm>
            <a:off x="433485" y="1466924"/>
            <a:ext cx="7916884" cy="750066"/>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CDCDCD"/>
              </a:solidFill>
              <a:effectLst/>
              <a:uLnTx/>
              <a:uFillTx/>
              <a:latin typeface="Trebuchet MS"/>
              <a:ea typeface="+mn-ea"/>
              <a:cs typeface="+mn-cs"/>
            </a:endParaRPr>
          </a:p>
        </p:txBody>
      </p:sp>
      <p:sp>
        <p:nvSpPr>
          <p:cNvPr id="24" name="Rectangle 23">
            <a:extLst>
              <a:ext uri="{FF2B5EF4-FFF2-40B4-BE49-F238E27FC236}">
                <a16:creationId xmlns:a16="http://schemas.microsoft.com/office/drawing/2014/main" id="{A23D4CDF-39FA-4266-ABFC-9093610F0FC7}"/>
              </a:ext>
            </a:extLst>
          </p:cNvPr>
          <p:cNvSpPr/>
          <p:nvPr/>
        </p:nvSpPr>
        <p:spPr>
          <a:xfrm>
            <a:off x="433485" y="2772974"/>
            <a:ext cx="7916884" cy="750066"/>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CDCDCD"/>
              </a:solidFill>
              <a:effectLst/>
              <a:uLnTx/>
              <a:uFillTx/>
              <a:latin typeface="Trebuchet MS"/>
              <a:ea typeface="+mn-ea"/>
              <a:cs typeface="+mn-cs"/>
            </a:endParaRPr>
          </a:p>
        </p:txBody>
      </p:sp>
      <p:sp>
        <p:nvSpPr>
          <p:cNvPr id="14" name="TextBox 13">
            <a:extLst>
              <a:ext uri="{FF2B5EF4-FFF2-40B4-BE49-F238E27FC236}">
                <a16:creationId xmlns:a16="http://schemas.microsoft.com/office/drawing/2014/main" id="{A8F72667-FE26-488C-A472-3C46D9E47C0E}"/>
              </a:ext>
            </a:extLst>
          </p:cNvPr>
          <p:cNvSpPr txBox="1"/>
          <p:nvPr/>
        </p:nvSpPr>
        <p:spPr>
          <a:xfrm>
            <a:off x="661682" y="5940798"/>
            <a:ext cx="9816168" cy="6463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200" b="0"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Jagtap AD, </a:t>
            </a:r>
            <a:r>
              <a:rPr kumimoji="0" lang="en-US" sz="1200" b="0" i="0" u="none" strike="noStrike" kern="1200" cap="none" spc="0" normalizeH="0" baseline="0" noProof="0" dirty="0" err="1">
                <a:ln>
                  <a:noFill/>
                </a:ln>
                <a:solidFill>
                  <a:srgbClr val="0070C0"/>
                </a:solidFill>
                <a:effectLst/>
                <a:uLnTx/>
                <a:uFillTx/>
                <a:latin typeface="Arial" panose="020B0604020202020204" pitchFamily="34" charset="0"/>
                <a:ea typeface="+mn-ea"/>
                <a:cs typeface="Arial" panose="020B0604020202020204" pitchFamily="34" charset="0"/>
              </a:rPr>
              <a:t>Kharazmi</a:t>
            </a:r>
            <a:r>
              <a:rPr kumimoji="0" lang="en-US" sz="1200" b="0"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 E, Karniadakis GE. Conservative physics-informed neural networks on discrete domains for conservation laws: Applications to forward and inverse problems. Computer Methods in Applied Mechanics and Engineering. 2020 Jun 15;365:113028</a:t>
            </a:r>
            <a:endParaRPr kumimoji="0" lang="en-US" sz="1200" b="0" i="0" u="none" strike="noStrike" kern="1200" cap="none" spc="0" normalizeH="0" baseline="0" noProof="0" dirty="0">
              <a:ln>
                <a:noFill/>
              </a:ln>
              <a:solidFill>
                <a:srgbClr val="0070C0"/>
              </a:solidFill>
              <a:effectLst/>
              <a:uLnTx/>
              <a:uFillTx/>
              <a:latin typeface="Trebuchet MS"/>
              <a:ea typeface="+mn-ea"/>
              <a:cs typeface="+mn-cs"/>
            </a:endParaRPr>
          </a:p>
        </p:txBody>
      </p:sp>
    </p:spTree>
    <p:extLst>
      <p:ext uri="{BB962C8B-B14F-4D97-AF65-F5344CB8AC3E}">
        <p14:creationId xmlns:p14="http://schemas.microsoft.com/office/powerpoint/2010/main" val="1411377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A492B5F-3EC4-44F9-B639-0655D1EE9672}"/>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EF7F31-0B8A-474A-B86C-91F381754329}" type="slidenum">
              <a:rPr kumimoji="0" lang="en-US" sz="1800" b="0" i="0" u="none" strike="noStrike" kern="1200" cap="none" spc="0" normalizeH="0" baseline="0" noProof="0" smtClean="0">
                <a:ln>
                  <a:noFill/>
                </a:ln>
                <a:solidFill>
                  <a:srgbClr val="FFFFFF"/>
                </a:solidFill>
                <a:effectLst/>
                <a:uLnTx/>
                <a:uFillTx/>
                <a:latin typeface="Trebuchet M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pic>
        <p:nvPicPr>
          <p:cNvPr id="25" name="Picture 24" descr="\documentclass{article}&#10;\usepackage[a4paper, total={6in, 8in}]{geometry}&#10;\usepackage{amsmath}&#10;\usepackage{amssymb}&#10;\usepackage{xcolor}&#10;\usepackage{graphicx}&#10;&#10;\pagestyle{empty}&#10;\begin{document}&#10;&#10;&#10;\hspace{-0.22in}$u_{t}+u u_{x}=\nu u_{x} x, x \in \textbf{R}, t&gt;0$ with IC : $u(x, 0)=-\sin (\pi x)$ and $\textbf{BC :} u(t, 1)=u(t,-1)=0 .$&#10;\begin{center}&#10;\begin{tabular}{|c|c|c|c|c|}&#10;\hline Subdomain number &amp; 1 &amp; 2 &amp; 3 &amp; 4 \\&#10;\hline $\#$ Layers &amp; 2 &amp; 6 &amp; 3 &amp; 2 \\&#10;$\#$ Neurons &amp; 20 &amp; 30 &amp; 25 &amp; 20 \\&#10;$\#$ Residual points &amp; 6000 &amp; 8000 &amp; 4000 &amp; 4000 \\&#10;Adaptive activation function &amp; $\cos$ &amp; $\sin$ &amp; $\tanh$ &amp; $\sin$ \\&#10;\hline&#10;\end{tabular}&#10;\end{center}&#10;Learning rate : 8e-4, Optimizer : Adam&#10;&#10;&#10;\end{document}&#10;" title="IguanaTex Bitmap Display">
            <a:extLst>
              <a:ext uri="{FF2B5EF4-FFF2-40B4-BE49-F238E27FC236}">
                <a16:creationId xmlns:a16="http://schemas.microsoft.com/office/drawing/2014/main" id="{7C046906-7128-420B-B88E-76CDFDBA31FD}"/>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66032" y="926123"/>
            <a:ext cx="8112761" cy="1988267"/>
          </a:xfrm>
          <a:prstGeom prst="rect">
            <a:avLst/>
          </a:prstGeom>
        </p:spPr>
      </p:pic>
      <p:pic>
        <p:nvPicPr>
          <p:cNvPr id="16" name="Picture 15" descr="Graphical user interface, chart, application&#10;&#10;Description automatically generated">
            <a:extLst>
              <a:ext uri="{FF2B5EF4-FFF2-40B4-BE49-F238E27FC236}">
                <a16:creationId xmlns:a16="http://schemas.microsoft.com/office/drawing/2014/main" id="{A6A9A0A8-6218-450A-80F2-5B1276FED23D}"/>
              </a:ext>
            </a:extLst>
          </p:cNvPr>
          <p:cNvPicPr>
            <a:picLocks noChangeAspect="1"/>
          </p:cNvPicPr>
          <p:nvPr/>
        </p:nvPicPr>
        <p:blipFill rotWithShape="1">
          <a:blip r:embed="rId5">
            <a:extLst>
              <a:ext uri="{28A0092B-C50C-407E-A947-70E740481C1C}">
                <a14:useLocalDpi xmlns:a14="http://schemas.microsoft.com/office/drawing/2010/main" val="0"/>
              </a:ext>
            </a:extLst>
          </a:blip>
          <a:srcRect l="1066" b="53707"/>
          <a:stretch/>
        </p:blipFill>
        <p:spPr>
          <a:xfrm>
            <a:off x="1115682" y="4794920"/>
            <a:ext cx="10230929" cy="1561431"/>
          </a:xfrm>
          <a:prstGeom prst="rect">
            <a:avLst/>
          </a:prstGeom>
        </p:spPr>
      </p:pic>
      <p:pic>
        <p:nvPicPr>
          <p:cNvPr id="18" name="Picture 17" descr="Chart&#10;&#10;Description automatically generated">
            <a:extLst>
              <a:ext uri="{FF2B5EF4-FFF2-40B4-BE49-F238E27FC236}">
                <a16:creationId xmlns:a16="http://schemas.microsoft.com/office/drawing/2014/main" id="{6BBFED16-27B4-4915-BB12-0F7EAF5EB7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02558" y="2569354"/>
            <a:ext cx="3702211" cy="2225566"/>
          </a:xfrm>
          <a:prstGeom prst="rect">
            <a:avLst/>
          </a:prstGeom>
        </p:spPr>
      </p:pic>
      <p:sp>
        <p:nvSpPr>
          <p:cNvPr id="19" name="TextBox 18">
            <a:extLst>
              <a:ext uri="{FF2B5EF4-FFF2-40B4-BE49-F238E27FC236}">
                <a16:creationId xmlns:a16="http://schemas.microsoft.com/office/drawing/2014/main" id="{E308F921-283C-472E-A7D0-0BA7A00F5DDC}"/>
              </a:ext>
            </a:extLst>
          </p:cNvPr>
          <p:cNvSpPr txBox="1"/>
          <p:nvPr/>
        </p:nvSpPr>
        <p:spPr>
          <a:xfrm>
            <a:off x="354216" y="117487"/>
            <a:ext cx="5876930"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IN" sz="2800" b="1"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cPINN</a:t>
            </a:r>
            <a:r>
              <a:rPr kumimoji="0" lang="en-IN" sz="28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Results: Burgers Equation</a:t>
            </a:r>
          </a:p>
        </p:txBody>
      </p:sp>
    </p:spTree>
    <p:extLst>
      <p:ext uri="{BB962C8B-B14F-4D97-AF65-F5344CB8AC3E}">
        <p14:creationId xmlns:p14="http://schemas.microsoft.com/office/powerpoint/2010/main" val="2850951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61B6BED-B2B3-4DF6-A54A-D8F5C1EEB4CC}"/>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EF7F31-0B8A-474A-B86C-91F381754329}" type="slidenum">
              <a:rPr kumimoji="0" lang="en-US" sz="1800" b="0" i="0" u="none" strike="noStrike" kern="1200" cap="none" spc="0" normalizeH="0" baseline="0" noProof="0" smtClean="0">
                <a:ln>
                  <a:noFill/>
                </a:ln>
                <a:solidFill>
                  <a:srgbClr val="FFFFFF"/>
                </a:solidFill>
                <a:effectLst/>
                <a:uLnTx/>
                <a:uFillTx/>
                <a:latin typeface="Trebuchet M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pic>
        <p:nvPicPr>
          <p:cNvPr id="12" name="Picture 11" descr="\documentclass{article}&#10;\usepackage[a4paper, total={6in, 8in}]{geometry}&#10;\usepackage{amsmath}&#10;\usepackage{amssymb}&#10;\usepackage{xcolor}&#10;\usepackage{graphicx}&#10;&#10;\pagestyle{empty}&#10;\begin{document}&#10;&#10;&#10;$$&#10;\begin{aligned}&#10;\mathbf{u}_{t}+(\mathbf{u} \cdot \nabla) \mathbf{u} &amp;=-\nabla p+\frac{1}{R e} \nabla^{2} \mathbf{u}, \quad \text { in } \Omega \\&#10;\nabla \cdot \mathbf{u} &amp;=0, \quad \text { in } \Omega&#10;\end{aligned}&#10;$$&#10;\begin{tabular}{|c|c|c|c|c|c|c|c|c|c|c|c|c|}&#10;\hline SD No. &amp; 1 &amp; 2 &amp; 3 &amp; 4 &amp; 5 &amp; 6 &amp; 7 &amp; 8 &amp; 9 &amp; 10 &amp; 11 &amp; 12 \\&#10;\hline$\# \mathrm{~L}$ &amp; 6 &amp; 6 &amp; 6 &amp; 6 &amp; 4 &amp; 6 &amp; 6 &amp; 4 &amp; 6 &amp; 6 &amp; 6 &amp; 6 \\&#10;$\# \mathrm{~N}$ &amp; 20 &amp; 20 &amp; 20 &amp; 20 &amp; 20 &amp; 20 &amp; 20 &amp; 20 &amp; 20 &amp; 20 &amp; 20 &amp; 20 \\&#10;$\# \mathrm{R} . \mathrm{pts}$ &amp; $2.5 \mathrm{k}$ &amp; $5 \mathrm{k}$ &amp; $2.5 \mathrm{k}$ &amp; $2.5 \mathrm{k}$ &amp; $5 \mathrm{k}$ &amp; $2.5 \mathrm{k}$ &amp; $2.5 \mathrm{k}$ &amp; $5 \mathrm{k}$ &amp; $2.5 \mathrm{k}$ &amp; $2.5 \mathrm{k}$ &amp; $5 \mathrm{k}$ &amp; $2.5 \mathrm{k}$ \\&#10;\hline&#10;\end{tabular}\newline&#10;&#10;Learning rate : 6e-4, Optimizer : Adam, Adaptive Activation Fun. : tanh&#10;&#10;&#10;\end{document}&#10;" title="IguanaTex Bitmap Display">
            <a:extLst>
              <a:ext uri="{FF2B5EF4-FFF2-40B4-BE49-F238E27FC236}">
                <a16:creationId xmlns:a16="http://schemas.microsoft.com/office/drawing/2014/main" id="{59FD978A-16B2-445D-8D48-CFD7115F4922}"/>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37082" y="1108394"/>
            <a:ext cx="7565410" cy="2174781"/>
          </a:xfrm>
          <a:prstGeom prst="rect">
            <a:avLst/>
          </a:prstGeom>
        </p:spPr>
      </p:pic>
      <p:pic>
        <p:nvPicPr>
          <p:cNvPr id="9" name="Picture 8" descr="Graphical user interface&#10;&#10;Description automatically generated with low confidence">
            <a:extLst>
              <a:ext uri="{FF2B5EF4-FFF2-40B4-BE49-F238E27FC236}">
                <a16:creationId xmlns:a16="http://schemas.microsoft.com/office/drawing/2014/main" id="{FAE7C3BC-B6D2-42DE-8192-64B35A4AC676}"/>
              </a:ext>
            </a:extLst>
          </p:cNvPr>
          <p:cNvPicPr>
            <a:picLocks noChangeAspect="1"/>
          </p:cNvPicPr>
          <p:nvPr/>
        </p:nvPicPr>
        <p:blipFill rotWithShape="1">
          <a:blip r:embed="rId5">
            <a:extLst>
              <a:ext uri="{28A0092B-C50C-407E-A947-70E740481C1C}">
                <a14:useLocalDpi xmlns:a14="http://schemas.microsoft.com/office/drawing/2010/main" val="0"/>
              </a:ext>
            </a:extLst>
          </a:blip>
          <a:srcRect l="1044"/>
          <a:stretch/>
        </p:blipFill>
        <p:spPr>
          <a:xfrm>
            <a:off x="509757" y="3695590"/>
            <a:ext cx="8058507" cy="2484143"/>
          </a:xfrm>
          <a:prstGeom prst="rect">
            <a:avLst/>
          </a:prstGeom>
        </p:spPr>
      </p:pic>
      <p:sp>
        <p:nvSpPr>
          <p:cNvPr id="10" name="TextBox 9">
            <a:extLst>
              <a:ext uri="{FF2B5EF4-FFF2-40B4-BE49-F238E27FC236}">
                <a16:creationId xmlns:a16="http://schemas.microsoft.com/office/drawing/2014/main" id="{FE4BB4F6-7866-4E49-A044-EB7148CDEE04}"/>
              </a:ext>
            </a:extLst>
          </p:cNvPr>
          <p:cNvSpPr txBox="1"/>
          <p:nvPr/>
        </p:nvSpPr>
        <p:spPr>
          <a:xfrm>
            <a:off x="509757" y="177933"/>
            <a:ext cx="1017297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IN" sz="2800" b="1"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cPINN</a:t>
            </a:r>
            <a:r>
              <a:rPr kumimoji="0" lang="en-IN" sz="28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Results: 2D Incompressible Navier Stokes Equation</a:t>
            </a:r>
          </a:p>
        </p:txBody>
      </p:sp>
      <p:pic>
        <p:nvPicPr>
          <p:cNvPr id="14" name="Picture 13" descr="Chart, line chart&#10;&#10;Description automatically generated">
            <a:extLst>
              <a:ext uri="{FF2B5EF4-FFF2-40B4-BE49-F238E27FC236}">
                <a16:creationId xmlns:a16="http://schemas.microsoft.com/office/drawing/2014/main" id="{C6EB5D0D-5478-4B2B-B010-E964CCED8F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98138" y="951141"/>
            <a:ext cx="3698971" cy="2676361"/>
          </a:xfrm>
          <a:prstGeom prst="rect">
            <a:avLst/>
          </a:prstGeom>
        </p:spPr>
      </p:pic>
      <p:pic>
        <p:nvPicPr>
          <p:cNvPr id="16" name="Picture 15" descr="Chart, line chart&#10;&#10;Description automatically generated">
            <a:extLst>
              <a:ext uri="{FF2B5EF4-FFF2-40B4-BE49-F238E27FC236}">
                <a16:creationId xmlns:a16="http://schemas.microsoft.com/office/drawing/2014/main" id="{4F8D053B-163E-405D-B347-B4C3DD6F20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66919" y="3680179"/>
            <a:ext cx="3626427" cy="2670441"/>
          </a:xfrm>
          <a:prstGeom prst="rect">
            <a:avLst/>
          </a:prstGeom>
        </p:spPr>
      </p:pic>
    </p:spTree>
    <p:extLst>
      <p:ext uri="{BB962C8B-B14F-4D97-AF65-F5344CB8AC3E}">
        <p14:creationId xmlns:p14="http://schemas.microsoft.com/office/powerpoint/2010/main" val="3906601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C1C0A8-EA1F-421D-8674-ED69D40D4AD4}"/>
              </a:ext>
            </a:extLst>
          </p:cNvPr>
          <p:cNvSpPr>
            <a:spLocks noGrp="1"/>
          </p:cNvSpPr>
          <p:nvPr>
            <p:ph type="sldNum" sz="quarter" idx="12"/>
          </p:nvPr>
        </p:nvSpPr>
        <p:spPr/>
        <p:txBody>
          <a:bodyPr/>
          <a:lstStyle/>
          <a:p>
            <a:fld id="{5DEF7F31-0B8A-474A-B86C-91F381754329}" type="slidenum">
              <a:rPr lang="en-US" smtClean="0"/>
              <a:t>15</a:t>
            </a:fld>
            <a:endParaRPr lang="en-US" dirty="0"/>
          </a:p>
        </p:txBody>
      </p:sp>
      <p:pic>
        <p:nvPicPr>
          <p:cNvPr id="5" name="Picture 4" descr="\documentclass{article}&#10;\usepackage[a4paper, total={6in, 8in}]{geometry}&#10;\usepackage{amsmath}&#10;\usepackage{amssymb}&#10;\usepackage{xcolor}&#10;\usepackage{graphicx}&#10;&#10;\pagestyle{empty}&#10;\begin{document}&#10;&#10;&#10;\hspace{-0.22in}We have the following equation with some unknown parameters $\alpha, \beta, \nu$.&#10;$$&#10;u_{t}+u u_{x}-\beta u_{x}-\nu u_{x x}+\alpha u_{x x x}=0, \quad x \in \Omega \subset \mathbb{R}, t&gt;0,&#10;$$&#10;Aim : Identify all the terms $\alpha, \beta, \nu$ with  data given by the viscous Burgers equation.&#10;&#10;&#10;\end{document}&#10;" title="IguanaTex Bitmap Display">
            <a:extLst>
              <a:ext uri="{FF2B5EF4-FFF2-40B4-BE49-F238E27FC236}">
                <a16:creationId xmlns:a16="http://schemas.microsoft.com/office/drawing/2014/main" id="{DFEEE63D-7618-4101-BCA2-D8B2A7B2E17F}"/>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88664" y="1133892"/>
            <a:ext cx="9365334" cy="1345524"/>
          </a:xfrm>
          <a:prstGeom prst="rect">
            <a:avLst/>
          </a:prstGeom>
        </p:spPr>
      </p:pic>
      <p:sp>
        <p:nvSpPr>
          <p:cNvPr id="8" name="Rectangle 7">
            <a:extLst>
              <a:ext uri="{FF2B5EF4-FFF2-40B4-BE49-F238E27FC236}">
                <a16:creationId xmlns:a16="http://schemas.microsoft.com/office/drawing/2014/main" id="{15C98A4D-0862-4A13-AE0C-30AF9A134EC3}"/>
              </a:ext>
            </a:extLst>
          </p:cNvPr>
          <p:cNvSpPr/>
          <p:nvPr/>
        </p:nvSpPr>
        <p:spPr>
          <a:xfrm>
            <a:off x="688664" y="2078966"/>
            <a:ext cx="9231713" cy="5693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92009F68-1CBF-4B79-8690-EA68DA751635}"/>
              </a:ext>
            </a:extLst>
          </p:cNvPr>
          <p:cNvSpPr txBox="1"/>
          <p:nvPr/>
        </p:nvSpPr>
        <p:spPr>
          <a:xfrm>
            <a:off x="928032" y="255247"/>
            <a:ext cx="7795725"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IN" sz="2800" b="1" dirty="0" err="1">
                <a:solidFill>
                  <a:schemeClr val="bg1"/>
                </a:solidFill>
                <a:latin typeface="Arial" panose="020B0604020202020204" pitchFamily="34" charset="0"/>
                <a:cs typeface="Arial" panose="020B0604020202020204" pitchFamily="34" charset="0"/>
              </a:rPr>
              <a:t>cPINN</a:t>
            </a:r>
            <a:r>
              <a:rPr lang="en-IN" sz="2800" b="1" dirty="0">
                <a:solidFill>
                  <a:schemeClr val="bg1"/>
                </a:solidFill>
                <a:latin typeface="Arial" panose="020B0604020202020204" pitchFamily="34" charset="0"/>
                <a:cs typeface="Arial" panose="020B0604020202020204" pitchFamily="34" charset="0"/>
              </a:rPr>
              <a:t> Results: Inverse 2D Burgers Equation</a:t>
            </a:r>
          </a:p>
        </p:txBody>
      </p:sp>
      <p:pic>
        <p:nvPicPr>
          <p:cNvPr id="11" name="Picture 10" descr="Chart&#10;&#10;Description automatically generated">
            <a:extLst>
              <a:ext uri="{FF2B5EF4-FFF2-40B4-BE49-F238E27FC236}">
                <a16:creationId xmlns:a16="http://schemas.microsoft.com/office/drawing/2014/main" id="{0CFAB223-A23F-4B4D-B986-4616E2160B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07" y="3009706"/>
            <a:ext cx="12079386" cy="2867425"/>
          </a:xfrm>
          <a:prstGeom prst="rect">
            <a:avLst/>
          </a:prstGeom>
        </p:spPr>
      </p:pic>
    </p:spTree>
    <p:extLst>
      <p:ext uri="{BB962C8B-B14F-4D97-AF65-F5344CB8AC3E}">
        <p14:creationId xmlns:p14="http://schemas.microsoft.com/office/powerpoint/2010/main" val="1739815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82BF49-DD92-4880-83D9-991784460732}"/>
              </a:ext>
            </a:extLst>
          </p:cNvPr>
          <p:cNvSpPr>
            <a:spLocks noGrp="1"/>
          </p:cNvSpPr>
          <p:nvPr>
            <p:ph type="sldNum" sz="quarter" idx="12"/>
          </p:nvPr>
        </p:nvSpPr>
        <p:spPr/>
        <p:txBody>
          <a:bodyPr/>
          <a:lstStyle/>
          <a:p>
            <a:fld id="{5DEF7F31-0B8A-474A-B86C-91F381754329}" type="slidenum">
              <a:rPr lang="en-US" smtClean="0"/>
              <a:t>16</a:t>
            </a:fld>
            <a:endParaRPr lang="en-US" dirty="0"/>
          </a:p>
        </p:txBody>
      </p:sp>
      <p:pic>
        <p:nvPicPr>
          <p:cNvPr id="4" name="Picture 3" descr="\documentclass{article}&#10;\usepackage[a4paper, total={6in, 8in}]{geometry}&#10;\usepackage{amsmath}&#10;\usepackage{amssymb}&#10;\usepackage{xcolor}&#10;\usepackage{graphicx}&#10;&#10;\pagestyle{empty}&#10;\begin{document}&#10;&#10;&#10;\hspace{0.98in}XPINNs : Interface conditions in the `` $q^{\text {th }}&quot;$ subdomain.&#10;&#10;\begin{align*}&#10;&amp;\operatorname{MSE}_{u_{\text {avg }}}=\sum_{\forall q^{+}}\left(\frac{1}{N_{l_{q}}} \sum_{i=1}^{N_{l_{q}}}\left|u_{\tilde{\Theta}_{q}}\left(\mathbf{x}_{l_{q}}^{(i)}\right)-\left\{\left\{u_{\tilde{\Theta}_{q}}\left(\mathbf{x}_{l_{q}}^{(i)}\right)\right\}\right\}\right|^{2}\right) \\&#10;&amp;\operatorname{MSE}_{\mathcal{R}}=\sum_{\forall q^{+}}\left(\frac{1}{N_{l_{q}}} \sum_{i=1}^{N_{l_{q}}}\left|\mathcal{F}_{\tilde{\Theta}_{q}}\left(\mathbf{x}_{l_{q}}^{(i)}\right)-\mathcal{F}_{\tilde{\Theta}_{q^{+}}}\left(\mathbf{x}_{l_{q}}^{(i)}\right)\right|^{2}\right) \\&#10;&amp;\hspace{1.2in}+&#10;\end{align*}&#10;&#10;&#10;\hspace{0.98in}Additional continuity conditions \newline&#10;&#10;\hspace{0.98in}Additional advantages over cPINN\newline&#10;&#10;\hspace{0.98in}(1) Extension to any differential equation(s)\newline&#10;&#10;\hspace{0.98in}(2) Generalized space-time domain decomposition \newline&#10;&#10;\hspace{0.98in}(3) Simple interface conditions&#10;&#10;&#10;&#10;\end{document}&#10;" title="IguanaTex Bitmap Display">
            <a:extLst>
              <a:ext uri="{FF2B5EF4-FFF2-40B4-BE49-F238E27FC236}">
                <a16:creationId xmlns:a16="http://schemas.microsoft.com/office/drawing/2014/main" id="{28507CF9-3849-40C3-A0DA-EF84D9EFDCFC}"/>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124047" y="882980"/>
            <a:ext cx="5927314" cy="5473371"/>
          </a:xfrm>
          <a:prstGeom prst="rect">
            <a:avLst/>
          </a:prstGeom>
        </p:spPr>
      </p:pic>
      <p:sp>
        <p:nvSpPr>
          <p:cNvPr id="40" name="TextBox 39">
            <a:extLst>
              <a:ext uri="{FF2B5EF4-FFF2-40B4-BE49-F238E27FC236}">
                <a16:creationId xmlns:a16="http://schemas.microsoft.com/office/drawing/2014/main" id="{4C4D3FB2-07F3-4080-9931-64F374851952}"/>
              </a:ext>
            </a:extLst>
          </p:cNvPr>
          <p:cNvSpPr txBox="1"/>
          <p:nvPr/>
        </p:nvSpPr>
        <p:spPr>
          <a:xfrm>
            <a:off x="963418" y="153924"/>
            <a:ext cx="5219699"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IN" sz="3200" b="1" dirty="0">
                <a:solidFill>
                  <a:schemeClr val="bg1"/>
                </a:solidFill>
                <a:latin typeface="Arial" panose="020B0604020202020204" pitchFamily="34" charset="0"/>
                <a:cs typeface="Arial" panose="020B0604020202020204" pitchFamily="34" charset="0"/>
              </a:rPr>
              <a:t>Extended PINNs (XPINNs)</a:t>
            </a:r>
          </a:p>
        </p:txBody>
      </p:sp>
      <p:sp>
        <p:nvSpPr>
          <p:cNvPr id="41" name="Rectangle 40">
            <a:extLst>
              <a:ext uri="{FF2B5EF4-FFF2-40B4-BE49-F238E27FC236}">
                <a16:creationId xmlns:a16="http://schemas.microsoft.com/office/drawing/2014/main" id="{40EC1211-01D5-4587-90A3-398B4683628B}"/>
              </a:ext>
            </a:extLst>
          </p:cNvPr>
          <p:cNvSpPr/>
          <p:nvPr/>
        </p:nvSpPr>
        <p:spPr>
          <a:xfrm>
            <a:off x="1061904" y="3799643"/>
            <a:ext cx="3669894" cy="10120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C64AB712-1124-162E-8DE7-D8A677778D5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7628834" y="1884017"/>
            <a:ext cx="2125472" cy="254000"/>
          </a:xfrm>
          <a:prstGeom prst="rect">
            <a:avLst/>
          </a:prstGeom>
        </p:spPr>
      </p:pic>
      <p:sp>
        <p:nvSpPr>
          <p:cNvPr id="6" name="Rectangle 5">
            <a:extLst>
              <a:ext uri="{FF2B5EF4-FFF2-40B4-BE49-F238E27FC236}">
                <a16:creationId xmlns:a16="http://schemas.microsoft.com/office/drawing/2014/main" id="{0F0DD969-0DCF-63E0-50E2-897A61BFEC08}"/>
              </a:ext>
            </a:extLst>
          </p:cNvPr>
          <p:cNvSpPr/>
          <p:nvPr/>
        </p:nvSpPr>
        <p:spPr>
          <a:xfrm>
            <a:off x="7618895" y="1808922"/>
            <a:ext cx="2210905" cy="4174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0613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6B225CB-74EA-4577-AFBF-9F86986EDCB0}"/>
              </a:ext>
            </a:extLst>
          </p:cNvPr>
          <p:cNvSpPr>
            <a:spLocks noGrp="1"/>
          </p:cNvSpPr>
          <p:nvPr>
            <p:ph type="sldNum" sz="quarter" idx="12"/>
          </p:nvPr>
        </p:nvSpPr>
        <p:spPr/>
        <p:txBody>
          <a:bodyPr/>
          <a:lstStyle/>
          <a:p>
            <a:fld id="{5DEF7F31-0B8A-474A-B86C-91F381754329}" type="slidenum">
              <a:rPr lang="en-US" smtClean="0"/>
              <a:t>17</a:t>
            </a:fld>
            <a:endParaRPr lang="en-US" dirty="0"/>
          </a:p>
        </p:txBody>
      </p:sp>
      <p:pic>
        <p:nvPicPr>
          <p:cNvPr id="15" name="Picture 14">
            <a:extLst>
              <a:ext uri="{FF2B5EF4-FFF2-40B4-BE49-F238E27FC236}">
                <a16:creationId xmlns:a16="http://schemas.microsoft.com/office/drawing/2014/main" id="{08EA5108-CD52-92A1-ABB1-AB5C35BB97F4}"/>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28828" y="1583589"/>
            <a:ext cx="10210800" cy="2458718"/>
          </a:xfrm>
          <a:prstGeom prst="rect">
            <a:avLst/>
          </a:prstGeom>
        </p:spPr>
      </p:pic>
      <p:sp>
        <p:nvSpPr>
          <p:cNvPr id="6" name="TextBox 5">
            <a:extLst>
              <a:ext uri="{FF2B5EF4-FFF2-40B4-BE49-F238E27FC236}">
                <a16:creationId xmlns:a16="http://schemas.microsoft.com/office/drawing/2014/main" id="{31B74AC0-6B1E-4B39-BE2F-0B0231290CB4}"/>
              </a:ext>
            </a:extLst>
          </p:cNvPr>
          <p:cNvSpPr txBox="1"/>
          <p:nvPr/>
        </p:nvSpPr>
        <p:spPr>
          <a:xfrm>
            <a:off x="358393" y="313117"/>
            <a:ext cx="8986756"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IN" sz="2800" b="1" dirty="0">
                <a:solidFill>
                  <a:schemeClr val="bg1"/>
                </a:solidFill>
                <a:latin typeface="Arial" panose="020B0604020202020204" pitchFamily="34" charset="0"/>
                <a:cs typeface="Arial" panose="020B0604020202020204" pitchFamily="34" charset="0"/>
              </a:rPr>
              <a:t>Comparison of PINN, </a:t>
            </a:r>
            <a:r>
              <a:rPr lang="en-IN" sz="2800" b="1" dirty="0" err="1">
                <a:solidFill>
                  <a:schemeClr val="bg1"/>
                </a:solidFill>
                <a:latin typeface="Arial" panose="020B0604020202020204" pitchFamily="34" charset="0"/>
                <a:cs typeface="Arial" panose="020B0604020202020204" pitchFamily="34" charset="0"/>
              </a:rPr>
              <a:t>cPINN</a:t>
            </a:r>
            <a:r>
              <a:rPr lang="en-IN" sz="2800" b="1" dirty="0">
                <a:solidFill>
                  <a:schemeClr val="bg1"/>
                </a:solidFill>
                <a:latin typeface="Arial" panose="020B0604020202020204" pitchFamily="34" charset="0"/>
                <a:cs typeface="Arial" panose="020B0604020202020204" pitchFamily="34" charset="0"/>
              </a:rPr>
              <a:t> and XPINN frameworks</a:t>
            </a:r>
          </a:p>
        </p:txBody>
      </p:sp>
      <p:sp>
        <p:nvSpPr>
          <p:cNvPr id="9" name="TextBox 8">
            <a:extLst>
              <a:ext uri="{FF2B5EF4-FFF2-40B4-BE49-F238E27FC236}">
                <a16:creationId xmlns:a16="http://schemas.microsoft.com/office/drawing/2014/main" id="{118512B8-AD59-4940-8A7D-A955F411FEE5}"/>
              </a:ext>
            </a:extLst>
          </p:cNvPr>
          <p:cNvSpPr txBox="1"/>
          <p:nvPr/>
        </p:nvSpPr>
        <p:spPr>
          <a:xfrm>
            <a:off x="872455" y="5202270"/>
            <a:ext cx="10175846" cy="6463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85750" indent="-285750">
              <a:buFont typeface="Wingdings" panose="05000000000000000000" pitchFamily="2" charset="2"/>
              <a:buChar char="§"/>
            </a:pPr>
            <a:r>
              <a:rPr lang="en-US" sz="1200" b="0" i="0" dirty="0">
                <a:solidFill>
                  <a:srgbClr val="0070C0"/>
                </a:solidFill>
                <a:effectLst/>
                <a:latin typeface="Arial" panose="020B0604020202020204" pitchFamily="34" charset="0"/>
                <a:cs typeface="Arial" panose="020B0604020202020204" pitchFamily="34" charset="0"/>
              </a:rPr>
              <a:t>Jagtap AD, Karniadakis GE. Extended physics-informed neural networks (</a:t>
            </a:r>
            <a:r>
              <a:rPr lang="en-US" sz="1200" b="0" i="0" dirty="0" err="1">
                <a:solidFill>
                  <a:srgbClr val="0070C0"/>
                </a:solidFill>
                <a:effectLst/>
                <a:latin typeface="Arial" panose="020B0604020202020204" pitchFamily="34" charset="0"/>
                <a:cs typeface="Arial" panose="020B0604020202020204" pitchFamily="34" charset="0"/>
              </a:rPr>
              <a:t>xPINNs</a:t>
            </a:r>
            <a:r>
              <a:rPr lang="en-US" sz="1200" b="0" i="0" dirty="0">
                <a:solidFill>
                  <a:srgbClr val="0070C0"/>
                </a:solidFill>
                <a:effectLst/>
                <a:latin typeface="Arial" panose="020B0604020202020204" pitchFamily="34" charset="0"/>
                <a:cs typeface="Arial" panose="020B0604020202020204" pitchFamily="34" charset="0"/>
              </a:rPr>
              <a:t>): A generalized space-time domain decomposition based deep learning framework for nonlinear partial differential equations. Communications in Computational Physics. 2020 Nov 1;28(5):2002-41.</a:t>
            </a:r>
          </a:p>
          <a:p>
            <a:pPr marL="285750" indent="-285750">
              <a:buFont typeface="Wingdings" panose="05000000000000000000" pitchFamily="2" charset="2"/>
              <a:buChar char="§"/>
            </a:pPr>
            <a:endParaRPr lang="en-US" sz="1200" b="0" i="0" dirty="0">
              <a:solidFill>
                <a:srgbClr val="0070C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3009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8CDE1D4-EE46-473A-A0D4-D5125D5916FA}"/>
              </a:ext>
            </a:extLst>
          </p:cNvPr>
          <p:cNvSpPr>
            <a:spLocks noGrp="1"/>
          </p:cNvSpPr>
          <p:nvPr>
            <p:ph type="sldNum" sz="quarter" idx="12"/>
          </p:nvPr>
        </p:nvSpPr>
        <p:spPr/>
        <p:txBody>
          <a:bodyPr/>
          <a:lstStyle/>
          <a:p>
            <a:fld id="{5DEF7F31-0B8A-474A-B86C-91F381754329}" type="slidenum">
              <a:rPr lang="en-US" smtClean="0"/>
              <a:t>18</a:t>
            </a:fld>
            <a:endParaRPr lang="en-US" dirty="0"/>
          </a:p>
        </p:txBody>
      </p:sp>
      <p:pic>
        <p:nvPicPr>
          <p:cNvPr id="14" name="Picture 13" descr="\documentclass{article}&#10;\usepackage[a4paper, total={6in, 8in}]{geometry}&#10;\usepackage{amsmath}&#10;\usepackage{amssymb}&#10;\usepackage{xcolor}&#10;\usepackage{graphicx}&#10;&#10;\pagestyle{empty}&#10;\begin{document}&#10;&#10;&#10;&#10;&#10;$$&#10;\begin{aligned}&#10;&amp;\begin{array}{ccc}&#10;\hline \text { Subdomain number } &amp; 1 &amp; 2 \\&#10;\hline \text { \# Layers } &amp; 6 &amp; 7 \\&#10;\text { \# Neurons } &amp; 20 &amp; 25 \\&#10;\text { \# Residual points } &amp; 7000 &amp; 3000 \\&#10;\text { Adaptive Activation function } &amp; \text { tanh } &amp; \text { sin } \\&#10;\hline&#10;\end{array}\\&#10;&amp;\text { Learning rate : } 8 \mathrm{e}-4, \text { Optimizer : Adam } &#10;\end{aligned}&#10;$$&#10;$$\text { Relative } L_{2} \text { error in the whole domain : } 8.93265 \mathrm{e}-3$$&#10;&#10;&#10;\end{document}&#10;" title="IguanaTex Bitmap Display">
            <a:extLst>
              <a:ext uri="{FF2B5EF4-FFF2-40B4-BE49-F238E27FC236}">
                <a16:creationId xmlns:a16="http://schemas.microsoft.com/office/drawing/2014/main" id="{A37F57A4-C9DA-4DA6-887E-DCE901921A6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111885" y="1018034"/>
            <a:ext cx="4693334" cy="1874895"/>
          </a:xfrm>
          <a:prstGeom prst="rect">
            <a:avLst/>
          </a:prstGeom>
        </p:spPr>
      </p:pic>
      <p:sp>
        <p:nvSpPr>
          <p:cNvPr id="6" name="TextBox 5">
            <a:extLst>
              <a:ext uri="{FF2B5EF4-FFF2-40B4-BE49-F238E27FC236}">
                <a16:creationId xmlns:a16="http://schemas.microsoft.com/office/drawing/2014/main" id="{A55726E2-16C2-4CFF-B54B-11CA31DE9C7E}"/>
              </a:ext>
            </a:extLst>
          </p:cNvPr>
          <p:cNvSpPr txBox="1"/>
          <p:nvPr/>
        </p:nvSpPr>
        <p:spPr>
          <a:xfrm>
            <a:off x="506817" y="258591"/>
            <a:ext cx="5915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IN" sz="2800" b="1" dirty="0">
                <a:solidFill>
                  <a:schemeClr val="bg1"/>
                </a:solidFill>
                <a:latin typeface="Arial" panose="020B0604020202020204" pitchFamily="34" charset="0"/>
                <a:cs typeface="Arial" panose="020B0604020202020204" pitchFamily="34" charset="0"/>
              </a:rPr>
              <a:t>XPINN Results: Burgers Equation</a:t>
            </a:r>
          </a:p>
        </p:txBody>
      </p:sp>
      <p:pic>
        <p:nvPicPr>
          <p:cNvPr id="8" name="Picture 7" descr="Chart&#10;&#10;Description automatically generated with low confidence">
            <a:extLst>
              <a:ext uri="{FF2B5EF4-FFF2-40B4-BE49-F238E27FC236}">
                <a16:creationId xmlns:a16="http://schemas.microsoft.com/office/drawing/2014/main" id="{F27B6E53-EE13-44FE-A162-61EEBA4D3A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4382" y="955494"/>
            <a:ext cx="5005733" cy="2193147"/>
          </a:xfrm>
          <a:prstGeom prst="rect">
            <a:avLst/>
          </a:prstGeom>
        </p:spPr>
      </p:pic>
      <p:pic>
        <p:nvPicPr>
          <p:cNvPr id="10" name="Picture 9" descr="Chart&#10;&#10;Description automatically generated">
            <a:extLst>
              <a:ext uri="{FF2B5EF4-FFF2-40B4-BE49-F238E27FC236}">
                <a16:creationId xmlns:a16="http://schemas.microsoft.com/office/drawing/2014/main" id="{1FAB5A5B-228C-4C55-B4E7-F44BB55AEDD6}"/>
              </a:ext>
            </a:extLst>
          </p:cNvPr>
          <p:cNvPicPr>
            <a:picLocks noChangeAspect="1"/>
          </p:cNvPicPr>
          <p:nvPr/>
        </p:nvPicPr>
        <p:blipFill rotWithShape="1">
          <a:blip r:embed="rId6">
            <a:extLst>
              <a:ext uri="{28A0092B-C50C-407E-A947-70E740481C1C}">
                <a14:useLocalDpi xmlns:a14="http://schemas.microsoft.com/office/drawing/2010/main" val="0"/>
              </a:ext>
            </a:extLst>
          </a:blip>
          <a:srcRect t="7889" b="2974"/>
          <a:stretch/>
        </p:blipFill>
        <p:spPr>
          <a:xfrm>
            <a:off x="862048" y="3515147"/>
            <a:ext cx="10698786" cy="2324819"/>
          </a:xfrm>
          <a:prstGeom prst="rect">
            <a:avLst/>
          </a:prstGeom>
        </p:spPr>
      </p:pic>
    </p:spTree>
    <p:extLst>
      <p:ext uri="{BB962C8B-B14F-4D97-AF65-F5344CB8AC3E}">
        <p14:creationId xmlns:p14="http://schemas.microsoft.com/office/powerpoint/2010/main" val="21094617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79B81D1-246F-4623-9539-15B818C8E9E5}"/>
              </a:ext>
            </a:extLst>
          </p:cNvPr>
          <p:cNvSpPr>
            <a:spLocks noGrp="1"/>
          </p:cNvSpPr>
          <p:nvPr>
            <p:ph type="sldNum" sz="quarter" idx="12"/>
          </p:nvPr>
        </p:nvSpPr>
        <p:spPr/>
        <p:txBody>
          <a:bodyPr/>
          <a:lstStyle/>
          <a:p>
            <a:fld id="{5DEF7F31-0B8A-474A-B86C-91F381754329}" type="slidenum">
              <a:rPr lang="en-US" smtClean="0"/>
              <a:t>19</a:t>
            </a:fld>
            <a:endParaRPr lang="en-US" dirty="0"/>
          </a:p>
        </p:txBody>
      </p:sp>
      <p:pic>
        <p:nvPicPr>
          <p:cNvPr id="26" name="Picture 25" descr="\documentclass{article}&#10;\usepackage[a4paper, total={6in, 8in}]{geometry}&#10;\usepackage{amsmath}&#10;\usepackage{amssymb}&#10;\usepackage{xcolor}&#10;\usepackage{graphicx}&#10;&#10;\pagestyle{empty}&#10;\begin{document}&#10;&#10;\hspace{-0.22in}$&#10;U_{t}+F_{x}+G_{y}=0, \quad(\mathbf{x}, t) \in \Omega \times(0, T] \subset \mathbb{R}^{2} \times \mathbb{R}_{+}$, &#10;with appropriate initial and boundary conditions. \newline&#10;\begin{center}&#10;\begin{tabular}{ccc}&#10;\hline Subdomain number &amp; 1 &amp; 2 \\&#10;\hline $\#$ Layers &amp; 6 &amp; 6 \\&#10;$\#$ Neurons &amp; 20 &amp; 25 \\&#10;$\#$ Residual points &amp; 12000 &amp; 8000 \\&#10;Adaptive activation function &amp; sin &amp; tanh \\&#10;\hline&#10;\end{tabular}&#10;\end{center}&#10;&#10;\end{document}&#10;" title="IguanaTex Bitmap Display">
            <a:extLst>
              <a:ext uri="{FF2B5EF4-FFF2-40B4-BE49-F238E27FC236}">
                <a16:creationId xmlns:a16="http://schemas.microsoft.com/office/drawing/2014/main" id="{57E8918E-C1F3-4ED0-AF9B-602C1C2BCB15}"/>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77843" y="1051781"/>
            <a:ext cx="10951621" cy="2288759"/>
          </a:xfrm>
          <a:prstGeom prst="rect">
            <a:avLst/>
          </a:prstGeom>
        </p:spPr>
      </p:pic>
      <p:sp>
        <p:nvSpPr>
          <p:cNvPr id="20" name="TextBox 19">
            <a:extLst>
              <a:ext uri="{FF2B5EF4-FFF2-40B4-BE49-F238E27FC236}">
                <a16:creationId xmlns:a16="http://schemas.microsoft.com/office/drawing/2014/main" id="{A99B4377-AD20-489D-9945-FAEDA6552C13}"/>
              </a:ext>
            </a:extLst>
          </p:cNvPr>
          <p:cNvSpPr txBox="1"/>
          <p:nvPr/>
        </p:nvSpPr>
        <p:spPr>
          <a:xfrm>
            <a:off x="240261" y="330371"/>
            <a:ext cx="8670964"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IN" sz="2800" b="1" dirty="0">
                <a:solidFill>
                  <a:schemeClr val="bg1"/>
                </a:solidFill>
                <a:latin typeface="Arial" panose="020B0604020202020204" pitchFamily="34" charset="0"/>
                <a:cs typeface="Arial" panose="020B0604020202020204" pitchFamily="34" charset="0"/>
              </a:rPr>
              <a:t>XPINN Results: 2D Compressible Euler Equations</a:t>
            </a:r>
          </a:p>
        </p:txBody>
      </p:sp>
      <p:pic>
        <p:nvPicPr>
          <p:cNvPr id="22" name="Picture 21" descr="Chart&#10;&#10;Description automatically generated">
            <a:extLst>
              <a:ext uri="{FF2B5EF4-FFF2-40B4-BE49-F238E27FC236}">
                <a16:creationId xmlns:a16="http://schemas.microsoft.com/office/drawing/2014/main" id="{B727F000-D32E-42A8-96C9-07C958F467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3313" y="3643779"/>
            <a:ext cx="7237572" cy="2993510"/>
          </a:xfrm>
          <a:prstGeom prst="rect">
            <a:avLst/>
          </a:prstGeom>
        </p:spPr>
      </p:pic>
    </p:spTree>
    <p:extLst>
      <p:ext uri="{BB962C8B-B14F-4D97-AF65-F5344CB8AC3E}">
        <p14:creationId xmlns:p14="http://schemas.microsoft.com/office/powerpoint/2010/main" val="4283724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pins imag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6165"/>
            <a:ext cx="1819890" cy="18198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pins imag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99358" y="-36165"/>
            <a:ext cx="1692642" cy="16926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pins image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03620" y="3853547"/>
            <a:ext cx="7784757" cy="2427405"/>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6A13FC3E-73F4-48A0-B201-F36EA76DC5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0178" y="2308745"/>
            <a:ext cx="10971643" cy="1355906"/>
          </a:xfrm>
          <a:prstGeom prst="rect">
            <a:avLst/>
          </a:prstGeom>
        </p:spPr>
      </p:pic>
      <p:pic>
        <p:nvPicPr>
          <p:cNvPr id="6" name="图片 5">
            <a:extLst>
              <a:ext uri="{FF2B5EF4-FFF2-40B4-BE49-F238E27FC236}">
                <a16:creationId xmlns:a16="http://schemas.microsoft.com/office/drawing/2014/main" id="{15445C73-DCA5-4B5C-B2FF-C9F680598FCF}"/>
              </a:ext>
            </a:extLst>
          </p:cNvPr>
          <p:cNvPicPr>
            <a:picLocks noChangeAspect="1"/>
          </p:cNvPicPr>
          <p:nvPr/>
        </p:nvPicPr>
        <p:blipFill rotWithShape="1">
          <a:blip r:embed="rId7">
            <a:extLst>
              <a:ext uri="{28A0092B-C50C-407E-A947-70E740481C1C}">
                <a14:useLocalDpi xmlns:a14="http://schemas.microsoft.com/office/drawing/2010/main" val="0"/>
              </a:ext>
            </a:extLst>
          </a:blip>
          <a:srcRect b="61943"/>
          <a:stretch/>
        </p:blipFill>
        <p:spPr>
          <a:xfrm>
            <a:off x="2815882" y="864216"/>
            <a:ext cx="6687483" cy="1355907"/>
          </a:xfrm>
          <a:prstGeom prst="rect">
            <a:avLst/>
          </a:prstGeom>
        </p:spPr>
      </p:pic>
    </p:spTree>
    <p:extLst>
      <p:ext uri="{BB962C8B-B14F-4D97-AF65-F5344CB8AC3E}">
        <p14:creationId xmlns:p14="http://schemas.microsoft.com/office/powerpoint/2010/main" val="3292471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4E7B73E-F821-40B7-980D-069FA6C965A4}"/>
              </a:ext>
            </a:extLst>
          </p:cNvPr>
          <p:cNvSpPr>
            <a:spLocks noGrp="1"/>
          </p:cNvSpPr>
          <p:nvPr>
            <p:ph type="sldNum" sz="quarter" idx="12"/>
          </p:nvPr>
        </p:nvSpPr>
        <p:spPr/>
        <p:txBody>
          <a:bodyPr/>
          <a:lstStyle/>
          <a:p>
            <a:fld id="{5DEF7F31-0B8A-474A-B86C-91F381754329}" type="slidenum">
              <a:rPr lang="en-US" smtClean="0"/>
              <a:t>20</a:t>
            </a:fld>
            <a:endParaRPr lang="en-US" dirty="0"/>
          </a:p>
        </p:txBody>
      </p:sp>
      <p:pic>
        <p:nvPicPr>
          <p:cNvPr id="5" name="Picture 4" descr="Chart, pie chart&#10;&#10;Description automatically generated">
            <a:extLst>
              <a:ext uri="{FF2B5EF4-FFF2-40B4-BE49-F238E27FC236}">
                <a16:creationId xmlns:a16="http://schemas.microsoft.com/office/drawing/2014/main" id="{8DDED63C-41A1-443B-9436-9782D95E2A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1714" y="858874"/>
            <a:ext cx="7513605" cy="3569122"/>
          </a:xfrm>
          <a:prstGeom prst="rect">
            <a:avLst/>
          </a:prstGeom>
        </p:spPr>
      </p:pic>
      <p:pic>
        <p:nvPicPr>
          <p:cNvPr id="9" name="Picture 8" descr="Chart&#10;&#10;Description automatically generated">
            <a:extLst>
              <a:ext uri="{FF2B5EF4-FFF2-40B4-BE49-F238E27FC236}">
                <a16:creationId xmlns:a16="http://schemas.microsoft.com/office/drawing/2014/main" id="{3817D61B-A946-4F9C-80BD-B4BCA38DE6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138" y="4320948"/>
            <a:ext cx="2929006" cy="2131222"/>
          </a:xfrm>
          <a:prstGeom prst="rect">
            <a:avLst/>
          </a:prstGeom>
        </p:spPr>
      </p:pic>
      <p:pic>
        <p:nvPicPr>
          <p:cNvPr id="11" name="Picture 10" descr="Chart&#10;&#10;Description automatically generated">
            <a:extLst>
              <a:ext uri="{FF2B5EF4-FFF2-40B4-BE49-F238E27FC236}">
                <a16:creationId xmlns:a16="http://schemas.microsoft.com/office/drawing/2014/main" id="{5F895B11-29E1-4CD5-860C-AF9DBE5995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63172" y="4320948"/>
            <a:ext cx="2767698" cy="2031090"/>
          </a:xfrm>
          <a:prstGeom prst="rect">
            <a:avLst/>
          </a:prstGeom>
        </p:spPr>
      </p:pic>
      <p:pic>
        <p:nvPicPr>
          <p:cNvPr id="13" name="Picture 12" descr="Shape&#10;&#10;Description automatically generated with low confidence">
            <a:extLst>
              <a:ext uri="{FF2B5EF4-FFF2-40B4-BE49-F238E27FC236}">
                <a16:creationId xmlns:a16="http://schemas.microsoft.com/office/drawing/2014/main" id="{6AB615F4-E64C-462E-8533-0CF4BCF5EF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3524" y="4347079"/>
            <a:ext cx="2929006" cy="2050305"/>
          </a:xfrm>
          <a:prstGeom prst="rect">
            <a:avLst/>
          </a:prstGeom>
        </p:spPr>
      </p:pic>
      <p:pic>
        <p:nvPicPr>
          <p:cNvPr id="15" name="Picture 14" descr="Graphical user interface&#10;&#10;Description automatically generated">
            <a:extLst>
              <a:ext uri="{FF2B5EF4-FFF2-40B4-BE49-F238E27FC236}">
                <a16:creationId xmlns:a16="http://schemas.microsoft.com/office/drawing/2014/main" id="{B7DFDE93-7401-4383-ACD0-A1D282484A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47037" y="4300812"/>
            <a:ext cx="3027660" cy="2142837"/>
          </a:xfrm>
          <a:prstGeom prst="rect">
            <a:avLst/>
          </a:prstGeom>
        </p:spPr>
      </p:pic>
      <p:sp>
        <p:nvSpPr>
          <p:cNvPr id="16" name="TextBox 15">
            <a:extLst>
              <a:ext uri="{FF2B5EF4-FFF2-40B4-BE49-F238E27FC236}">
                <a16:creationId xmlns:a16="http://schemas.microsoft.com/office/drawing/2014/main" id="{B2FFDF06-FF49-455E-A675-5A342B958805}"/>
              </a:ext>
            </a:extLst>
          </p:cNvPr>
          <p:cNvSpPr txBox="1"/>
          <p:nvPr/>
        </p:nvSpPr>
        <p:spPr>
          <a:xfrm>
            <a:off x="240261" y="330371"/>
            <a:ext cx="8670964"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IN" sz="2800" b="1" dirty="0">
                <a:solidFill>
                  <a:schemeClr val="bg1"/>
                </a:solidFill>
                <a:latin typeface="Arial" panose="020B0604020202020204" pitchFamily="34" charset="0"/>
                <a:cs typeface="Arial" panose="020B0604020202020204" pitchFamily="34" charset="0"/>
              </a:rPr>
              <a:t>XPINN Results: 2D Compressible Euler Equations</a:t>
            </a:r>
          </a:p>
        </p:txBody>
      </p:sp>
    </p:spTree>
    <p:extLst>
      <p:ext uri="{BB962C8B-B14F-4D97-AF65-F5344CB8AC3E}">
        <p14:creationId xmlns:p14="http://schemas.microsoft.com/office/powerpoint/2010/main" val="36205063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7">
            <a:extLst>
              <a:ext uri="{FF2B5EF4-FFF2-40B4-BE49-F238E27FC236}">
                <a16:creationId xmlns:a16="http://schemas.microsoft.com/office/drawing/2014/main" id="{4C4AE310-ADDF-442F-BF34-0CDEC583B4E8}"/>
              </a:ext>
            </a:extLst>
          </p:cNvPr>
          <p:cNvSpPr/>
          <p:nvPr/>
        </p:nvSpPr>
        <p:spPr>
          <a:xfrm>
            <a:off x="152400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High-dimensional Poisson equation</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B24D5290-66AD-4B64-AA9C-131FD9E64CC7}"/>
                  </a:ext>
                </a:extLst>
              </p:cNvPr>
              <p:cNvSpPr txBox="1"/>
              <p:nvPr/>
            </p:nvSpPr>
            <p:spPr>
              <a:xfrm>
                <a:off x="3087329" y="1435510"/>
                <a:ext cx="6017342" cy="9885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a:latin typeface="Cambria Math" panose="02040503050406030204" pitchFamily="18" charset="0"/>
                        </a:rPr>
                        <m:t>Δ</m:t>
                      </m:r>
                      <m:r>
                        <a:rPr lang="en-US" altLang="zh-CN" sz="2400" i="1">
                          <a:latin typeface="Cambria Math" panose="02040503050406030204" pitchFamily="18" charset="0"/>
                        </a:rPr>
                        <m:t>𝑢</m:t>
                      </m:r>
                      <m:d>
                        <m:dPr>
                          <m:ctrlPr>
                            <a:rPr lang="en-US" altLang="zh-CN" sz="2400" i="1">
                              <a:latin typeface="Cambria Math" panose="02040503050406030204" pitchFamily="18" charset="0"/>
                            </a:rPr>
                          </m:ctrlPr>
                        </m:dPr>
                        <m:e>
                          <m:r>
                            <a:rPr lang="en-US" altLang="zh-CN" sz="2400" b="1" i="1">
                              <a:latin typeface="Cambria Math" panose="02040503050406030204" pitchFamily="18" charset="0"/>
                            </a:rPr>
                            <m:t>𝒙</m:t>
                          </m:r>
                        </m:e>
                      </m:d>
                      <m:r>
                        <a:rPr lang="en-US" altLang="zh-CN" sz="2400" i="1">
                          <a:latin typeface="Cambria Math" panose="02040503050406030204" pitchFamily="18" charset="0"/>
                        </a:rPr>
                        <m:t>=</m:t>
                      </m:r>
                      <m:nary>
                        <m:naryPr>
                          <m:chr m:val="∑"/>
                          <m:supHide m:val="on"/>
                          <m:ctrlPr>
                            <a:rPr lang="en-US" altLang="zh-CN" sz="2400" i="1">
                              <a:latin typeface="Cambria Math" panose="02040503050406030204" pitchFamily="18" charset="0"/>
                            </a:rPr>
                          </m:ctrlPr>
                        </m:naryPr>
                        <m:sub>
                          <m:r>
                            <a:rPr lang="en-US" altLang="zh-CN" sz="2400" i="1">
                              <a:latin typeface="Cambria Math" panose="02040503050406030204" pitchFamily="18" charset="0"/>
                            </a:rPr>
                            <m:t>𝑖</m:t>
                          </m:r>
                        </m:sub>
                        <m:sup/>
                        <m:e>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m:t>
                              </m:r>
                            </m:e>
                            <m:sub>
                              <m:r>
                                <a:rPr lang="en-US" altLang="zh-CN" sz="2400" i="1">
                                  <a:latin typeface="Cambria Math" panose="02040503050406030204" pitchFamily="18" charset="0"/>
                                </a:rPr>
                                <m:t>𝑥</m:t>
                              </m:r>
                            </m:sub>
                            <m:sup>
                              <m:r>
                                <a:rPr lang="en-US" altLang="zh-CN" sz="2400" i="1">
                                  <a:latin typeface="Cambria Math" panose="02040503050406030204" pitchFamily="18" charset="0"/>
                                </a:rPr>
                                <m:t>2</m:t>
                              </m:r>
                            </m:sup>
                          </m:sSubSup>
                          <m:r>
                            <a:rPr lang="en-US" altLang="zh-CN" sz="2400" i="1">
                              <a:latin typeface="Cambria Math" panose="02040503050406030204" pitchFamily="18" charset="0"/>
                            </a:rPr>
                            <m:t>𝑢</m:t>
                          </m:r>
                          <m:d>
                            <m:dPr>
                              <m:ctrlPr>
                                <a:rPr lang="en-US" altLang="zh-CN" sz="2400" b="1" i="1">
                                  <a:latin typeface="Cambria Math" panose="02040503050406030204" pitchFamily="18" charset="0"/>
                                </a:rPr>
                              </m:ctrlPr>
                            </m:dPr>
                            <m:e>
                              <m:r>
                                <a:rPr lang="en-US" altLang="zh-CN" sz="2400" b="1" i="1">
                                  <a:latin typeface="Cambria Math" panose="02040503050406030204" pitchFamily="18" charset="0"/>
                                </a:rPr>
                                <m:t>𝒙</m:t>
                              </m:r>
                            </m:e>
                          </m:d>
                          <m:r>
                            <a:rPr lang="en-US" altLang="zh-CN" sz="2400" i="1">
                              <a:latin typeface="Cambria Math" panose="02040503050406030204" pitchFamily="18" charset="0"/>
                            </a:rPr>
                            <m:t>=</m:t>
                          </m:r>
                          <m:r>
                            <a:rPr lang="en-US" altLang="zh-CN" sz="2400" i="1">
                              <a:latin typeface="Cambria Math" panose="02040503050406030204" pitchFamily="18" charset="0"/>
                            </a:rPr>
                            <m:t>𝑅</m:t>
                          </m:r>
                          <m:d>
                            <m:dPr>
                              <m:ctrlPr>
                                <a:rPr lang="en-US" altLang="zh-CN" sz="2400" i="1">
                                  <a:latin typeface="Cambria Math" panose="02040503050406030204" pitchFamily="18" charset="0"/>
                                </a:rPr>
                              </m:ctrlPr>
                            </m:dPr>
                            <m:e>
                              <m:r>
                                <a:rPr lang="en-US" altLang="zh-CN" sz="2400" b="1" i="1">
                                  <a:latin typeface="Cambria Math" panose="02040503050406030204" pitchFamily="18" charset="0"/>
                                </a:rPr>
                                <m:t>𝒙</m:t>
                              </m:r>
                            </m:e>
                          </m:d>
                          <m:r>
                            <a:rPr lang="en-US" altLang="zh-CN" sz="2400" i="1">
                              <a:latin typeface="Cambria Math" panose="02040503050406030204" pitchFamily="18" charset="0"/>
                            </a:rPr>
                            <m:t>, </m:t>
                          </m:r>
                          <m:r>
                            <a:rPr lang="en-US" altLang="zh-CN" sz="2400" b="1" i="1">
                              <a:latin typeface="Cambria Math" panose="02040503050406030204" pitchFamily="18" charset="0"/>
                            </a:rPr>
                            <m:t>𝒙</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𝑅</m:t>
                              </m:r>
                            </m:e>
                            <m:sup>
                              <m:r>
                                <a:rPr lang="en-US" altLang="zh-CN" sz="2400" i="1">
                                  <a:latin typeface="Cambria Math" panose="02040503050406030204" pitchFamily="18" charset="0"/>
                                </a:rPr>
                                <m:t>𝐷</m:t>
                              </m:r>
                            </m:sup>
                          </m:sSup>
                        </m:e>
                      </m:nary>
                    </m:oMath>
                  </m:oMathPara>
                </a14:m>
                <a:endParaRPr lang="zh-CN" altLang="en-US" sz="2400" dirty="0"/>
              </a:p>
            </p:txBody>
          </p:sp>
        </mc:Choice>
        <mc:Fallback xmlns="">
          <p:sp>
            <p:nvSpPr>
              <p:cNvPr id="4" name="文本框 3">
                <a:extLst>
                  <a:ext uri="{FF2B5EF4-FFF2-40B4-BE49-F238E27FC236}">
                    <a16:creationId xmlns:a16="http://schemas.microsoft.com/office/drawing/2014/main" id="{B24D5290-66AD-4B64-AA9C-131FD9E64CC7}"/>
                  </a:ext>
                </a:extLst>
              </p:cNvPr>
              <p:cNvSpPr txBox="1">
                <a:spLocks noRot="1" noChangeAspect="1" noMove="1" noResize="1" noEditPoints="1" noAdjustHandles="1" noChangeArrowheads="1" noChangeShapeType="1" noTextEdit="1"/>
              </p:cNvSpPr>
              <p:nvPr/>
            </p:nvSpPr>
            <p:spPr>
              <a:xfrm>
                <a:off x="3087329" y="1435510"/>
                <a:ext cx="6017342" cy="988540"/>
              </a:xfrm>
              <a:prstGeom prst="rect">
                <a:avLst/>
              </a:prstGeom>
              <a:blipFill>
                <a:blip r:embed="rId3"/>
                <a:stretch>
                  <a:fillRect/>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0E3A86AD-B716-49B5-A6AF-07794323A7E6}"/>
              </a:ext>
            </a:extLst>
          </p:cNvPr>
          <p:cNvSpPr txBox="1"/>
          <p:nvPr/>
        </p:nvSpPr>
        <p:spPr>
          <a:xfrm>
            <a:off x="2104103" y="3057833"/>
            <a:ext cx="8072284"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Memory usage:</a:t>
            </a:r>
            <a:endParaRPr lang="zh-CN" altLang="en-US" sz="2400"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7A1F7BEE-5A93-4238-87E0-ED8E3A61E128}"/>
              </a:ext>
            </a:extLst>
          </p:cNvPr>
          <p:cNvSpPr txBox="1"/>
          <p:nvPr/>
        </p:nvSpPr>
        <p:spPr>
          <a:xfrm>
            <a:off x="2261419" y="3893574"/>
            <a:ext cx="7914968" cy="1569660"/>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The size of first layer ~ </a:t>
            </a:r>
            <a:r>
              <a:rPr lang="en-US" altLang="zh-CN" sz="2400" i="1" dirty="0">
                <a:solidFill>
                  <a:srgbClr val="FF0000"/>
                </a:solidFill>
                <a:latin typeface="Times New Roman" panose="02020603050405020304" pitchFamily="18" charset="0"/>
                <a:cs typeface="Times New Roman" panose="02020603050405020304" pitchFamily="18" charset="0"/>
              </a:rPr>
              <a:t>D</a:t>
            </a:r>
          </a:p>
          <a:p>
            <a:pPr marL="285750" indent="-285750">
              <a:buFont typeface="Wingdings" panose="05000000000000000000" pitchFamily="2" charset="2"/>
              <a:buChar char="Ø"/>
            </a:pPr>
            <a:endParaRPr lang="en-US" altLang="zh-CN"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The number of second-order derivatives ~ </a:t>
            </a:r>
            <a:r>
              <a:rPr lang="en-US" altLang="zh-CN" sz="2400" i="1" dirty="0">
                <a:solidFill>
                  <a:srgbClr val="FF0000"/>
                </a:solidFill>
                <a:latin typeface="Times New Roman" panose="02020603050405020304" pitchFamily="18" charset="0"/>
                <a:cs typeface="Times New Roman" panose="02020603050405020304" pitchFamily="18" charset="0"/>
              </a:rPr>
              <a:t>D</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1903387"/>
      </p:ext>
    </p:extLst>
  </p:cSld>
  <p:clrMapOvr>
    <a:masterClrMapping/>
  </p:clrMapOvr>
  <mc:AlternateContent xmlns:mc="http://schemas.openxmlformats.org/markup-compatibility/2006" xmlns:p14="http://schemas.microsoft.com/office/powerpoint/2010/main">
    <mc:Choice Requires="p14">
      <p:transition spd="slow" p14:dur="2000" advTm="12659"/>
    </mc:Choice>
    <mc:Fallback xmlns="">
      <p:transition spd="slow" advTm="12659"/>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7">
            <a:extLst>
              <a:ext uri="{FF2B5EF4-FFF2-40B4-BE49-F238E27FC236}">
                <a16:creationId xmlns:a16="http://schemas.microsoft.com/office/drawing/2014/main" id="{4C4AE310-ADDF-442F-BF34-0CDEC583B4E8}"/>
              </a:ext>
            </a:extLst>
          </p:cNvPr>
          <p:cNvSpPr/>
          <p:nvPr/>
        </p:nvSpPr>
        <p:spPr>
          <a:xfrm>
            <a:off x="152400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High-dimensional Poisson equation - Gradient descent</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B24D5290-66AD-4B64-AA9C-131FD9E64CC7}"/>
                  </a:ext>
                </a:extLst>
              </p:cNvPr>
              <p:cNvSpPr txBox="1"/>
              <p:nvPr/>
            </p:nvSpPr>
            <p:spPr>
              <a:xfrm>
                <a:off x="3087329" y="1278194"/>
                <a:ext cx="6017342" cy="9885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a:latin typeface="Cambria Math" panose="02040503050406030204" pitchFamily="18" charset="0"/>
                        </a:rPr>
                        <m:t>Δ</m:t>
                      </m:r>
                      <m:r>
                        <a:rPr lang="en-US" altLang="zh-CN" sz="2400" i="1">
                          <a:latin typeface="Cambria Math" panose="02040503050406030204" pitchFamily="18" charset="0"/>
                        </a:rPr>
                        <m:t>𝑢</m:t>
                      </m:r>
                      <m:d>
                        <m:dPr>
                          <m:ctrlPr>
                            <a:rPr lang="en-US" altLang="zh-CN" sz="2400" i="1">
                              <a:latin typeface="Cambria Math" panose="02040503050406030204" pitchFamily="18" charset="0"/>
                            </a:rPr>
                          </m:ctrlPr>
                        </m:dPr>
                        <m:e>
                          <m:r>
                            <a:rPr lang="en-US" altLang="zh-CN" sz="2400" b="1" i="1">
                              <a:latin typeface="Cambria Math" panose="02040503050406030204" pitchFamily="18" charset="0"/>
                            </a:rPr>
                            <m:t>𝒙</m:t>
                          </m:r>
                        </m:e>
                      </m:d>
                      <m:r>
                        <a:rPr lang="en-US" altLang="zh-CN" sz="2400" i="1">
                          <a:latin typeface="Cambria Math" panose="02040503050406030204" pitchFamily="18" charset="0"/>
                        </a:rPr>
                        <m:t>=</m:t>
                      </m:r>
                      <m:nary>
                        <m:naryPr>
                          <m:chr m:val="∑"/>
                          <m:supHide m:val="on"/>
                          <m:ctrlPr>
                            <a:rPr lang="en-US" altLang="zh-CN" sz="2400" i="1">
                              <a:latin typeface="Cambria Math" panose="02040503050406030204" pitchFamily="18" charset="0"/>
                            </a:rPr>
                          </m:ctrlPr>
                        </m:naryPr>
                        <m:sub>
                          <m:r>
                            <a:rPr lang="en-US" altLang="zh-CN" sz="2400" i="1">
                              <a:latin typeface="Cambria Math" panose="02040503050406030204" pitchFamily="18" charset="0"/>
                            </a:rPr>
                            <m:t>𝑖</m:t>
                          </m:r>
                        </m:sub>
                        <m:sup/>
                        <m:e>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m:t>
                              </m:r>
                            </m:e>
                            <m:sub>
                              <m:r>
                                <a:rPr lang="en-US" altLang="zh-CN" sz="2400" i="1">
                                  <a:latin typeface="Cambria Math" panose="02040503050406030204" pitchFamily="18" charset="0"/>
                                </a:rPr>
                                <m:t>𝑥</m:t>
                              </m:r>
                            </m:sub>
                            <m:sup>
                              <m:r>
                                <a:rPr lang="en-US" altLang="zh-CN" sz="2400" i="1">
                                  <a:latin typeface="Cambria Math" panose="02040503050406030204" pitchFamily="18" charset="0"/>
                                </a:rPr>
                                <m:t>2</m:t>
                              </m:r>
                            </m:sup>
                          </m:sSubSup>
                          <m:r>
                            <a:rPr lang="en-US" altLang="zh-CN" sz="2400" i="1">
                              <a:latin typeface="Cambria Math" panose="02040503050406030204" pitchFamily="18" charset="0"/>
                            </a:rPr>
                            <m:t>𝑢</m:t>
                          </m:r>
                          <m:d>
                            <m:dPr>
                              <m:ctrlPr>
                                <a:rPr lang="en-US" altLang="zh-CN" sz="2400" b="1" i="1">
                                  <a:latin typeface="Cambria Math" panose="02040503050406030204" pitchFamily="18" charset="0"/>
                                </a:rPr>
                              </m:ctrlPr>
                            </m:dPr>
                            <m:e>
                              <m:r>
                                <a:rPr lang="en-US" altLang="zh-CN" sz="2400" b="1" i="1">
                                  <a:latin typeface="Cambria Math" panose="02040503050406030204" pitchFamily="18" charset="0"/>
                                </a:rPr>
                                <m:t>𝒙</m:t>
                              </m:r>
                            </m:e>
                          </m:d>
                          <m:r>
                            <a:rPr lang="en-US" altLang="zh-CN" sz="2400" i="1">
                              <a:latin typeface="Cambria Math" panose="02040503050406030204" pitchFamily="18" charset="0"/>
                            </a:rPr>
                            <m:t>=</m:t>
                          </m:r>
                          <m:r>
                            <a:rPr lang="en-US" altLang="zh-CN" sz="2400" i="1">
                              <a:latin typeface="Cambria Math" panose="02040503050406030204" pitchFamily="18" charset="0"/>
                            </a:rPr>
                            <m:t>𝑅</m:t>
                          </m:r>
                          <m:d>
                            <m:dPr>
                              <m:ctrlPr>
                                <a:rPr lang="en-US" altLang="zh-CN" sz="2400" i="1">
                                  <a:latin typeface="Cambria Math" panose="02040503050406030204" pitchFamily="18" charset="0"/>
                                </a:rPr>
                              </m:ctrlPr>
                            </m:dPr>
                            <m:e>
                              <m:r>
                                <a:rPr lang="en-US" altLang="zh-CN" sz="2400" b="1" i="1">
                                  <a:latin typeface="Cambria Math" panose="02040503050406030204" pitchFamily="18" charset="0"/>
                                </a:rPr>
                                <m:t>𝒙</m:t>
                              </m:r>
                            </m:e>
                          </m:d>
                          <m:r>
                            <a:rPr lang="en-US" altLang="zh-CN" sz="2400" i="1">
                              <a:latin typeface="Cambria Math" panose="02040503050406030204" pitchFamily="18" charset="0"/>
                            </a:rPr>
                            <m:t>, </m:t>
                          </m:r>
                          <m:r>
                            <a:rPr lang="en-US" altLang="zh-CN" sz="2400" b="1" i="1">
                              <a:latin typeface="Cambria Math" panose="02040503050406030204" pitchFamily="18" charset="0"/>
                            </a:rPr>
                            <m:t>𝒙</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𝑅</m:t>
                              </m:r>
                            </m:e>
                            <m:sup>
                              <m:r>
                                <a:rPr lang="en-US" altLang="zh-CN" sz="2400" i="1">
                                  <a:latin typeface="Cambria Math" panose="02040503050406030204" pitchFamily="18" charset="0"/>
                                </a:rPr>
                                <m:t>𝐷</m:t>
                              </m:r>
                            </m:sup>
                          </m:sSup>
                        </m:e>
                      </m:nary>
                    </m:oMath>
                  </m:oMathPara>
                </a14:m>
                <a:endParaRPr lang="zh-CN" altLang="en-US" sz="2400" dirty="0"/>
              </a:p>
            </p:txBody>
          </p:sp>
        </mc:Choice>
        <mc:Fallback xmlns="">
          <p:sp>
            <p:nvSpPr>
              <p:cNvPr id="4" name="文本框 3">
                <a:extLst>
                  <a:ext uri="{FF2B5EF4-FFF2-40B4-BE49-F238E27FC236}">
                    <a16:creationId xmlns:a16="http://schemas.microsoft.com/office/drawing/2014/main" id="{B24D5290-66AD-4B64-AA9C-131FD9E64CC7}"/>
                  </a:ext>
                </a:extLst>
              </p:cNvPr>
              <p:cNvSpPr txBox="1">
                <a:spLocks noRot="1" noChangeAspect="1" noMove="1" noResize="1" noEditPoints="1" noAdjustHandles="1" noChangeArrowheads="1" noChangeShapeType="1" noTextEdit="1"/>
              </p:cNvSpPr>
              <p:nvPr/>
            </p:nvSpPr>
            <p:spPr>
              <a:xfrm>
                <a:off x="3087329" y="1278194"/>
                <a:ext cx="6017342" cy="98854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4F5C22C-226E-46B3-A35C-F2ECD380D795}"/>
                  </a:ext>
                </a:extLst>
              </p:cNvPr>
              <p:cNvSpPr txBox="1"/>
              <p:nvPr/>
            </p:nvSpPr>
            <p:spPr>
              <a:xfrm>
                <a:off x="3087329" y="2571137"/>
                <a:ext cx="6017342" cy="11472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𝑙</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𝜃</m:t>
                          </m:r>
                        </m:e>
                      </m:d>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2</m:t>
                              </m:r>
                            </m:den>
                          </m:f>
                          <m:d>
                            <m:dPr>
                              <m:ctrlPr>
                                <a:rPr lang="en-US" altLang="zh-CN" sz="2400" i="1">
                                  <a:latin typeface="Cambria Math" panose="02040503050406030204" pitchFamily="18" charset="0"/>
                                </a:rPr>
                              </m:ctrlPr>
                            </m:dPr>
                            <m:e>
                              <m:nary>
                                <m:naryPr>
                                  <m:chr m:val="∑"/>
                                  <m:supHide m:val="on"/>
                                  <m:ctrlPr>
                                    <a:rPr lang="en-US" altLang="zh-CN" sz="2400" i="1">
                                      <a:latin typeface="Cambria Math" panose="02040503050406030204" pitchFamily="18" charset="0"/>
                                    </a:rPr>
                                  </m:ctrlPr>
                                </m:naryPr>
                                <m:sub>
                                  <m:r>
                                    <a:rPr lang="en-US" altLang="zh-CN" sz="2400" i="1">
                                      <a:latin typeface="Cambria Math" panose="02040503050406030204" pitchFamily="18" charset="0"/>
                                    </a:rPr>
                                    <m:t>𝑖</m:t>
                                  </m:r>
                                </m:sub>
                                <m:sup/>
                                <m:e>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m:t>
                                      </m:r>
                                    </m:e>
                                    <m:sub>
                                      <m:r>
                                        <a:rPr lang="en-US" altLang="zh-CN" sz="2400" i="1">
                                          <a:latin typeface="Cambria Math" panose="02040503050406030204" pitchFamily="18" charset="0"/>
                                        </a:rPr>
                                        <m:t>𝑥</m:t>
                                      </m:r>
                                    </m:sub>
                                    <m:sup>
                                      <m:r>
                                        <a:rPr lang="en-US" altLang="zh-CN" sz="2400" i="1">
                                          <a:latin typeface="Cambria Math" panose="02040503050406030204" pitchFamily="18" charset="0"/>
                                        </a:rPr>
                                        <m:t>2</m:t>
                                      </m:r>
                                    </m:sup>
                                  </m:sSub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𝑢</m:t>
                                      </m:r>
                                    </m:e>
                                    <m:sub>
                                      <m:r>
                                        <a:rPr lang="en-US" altLang="zh-CN" sz="2400" i="1">
                                          <a:latin typeface="Cambria Math" panose="02040503050406030204" pitchFamily="18" charset="0"/>
                                        </a:rPr>
                                        <m:t>𝜃</m:t>
                                      </m:r>
                                    </m:sub>
                                  </m:sSub>
                                  <m:d>
                                    <m:dPr>
                                      <m:ctrlPr>
                                        <a:rPr lang="en-US" altLang="zh-CN" sz="2400" b="1" i="1">
                                          <a:latin typeface="Cambria Math" panose="02040503050406030204" pitchFamily="18" charset="0"/>
                                        </a:rPr>
                                      </m:ctrlPr>
                                    </m:dPr>
                                    <m:e>
                                      <m:r>
                                        <a:rPr lang="en-US" altLang="zh-CN" sz="2400" b="1" i="1">
                                          <a:latin typeface="Cambria Math" panose="02040503050406030204" pitchFamily="18" charset="0"/>
                                        </a:rPr>
                                        <m:t>𝒙</m:t>
                                      </m:r>
                                    </m:e>
                                  </m:d>
                                  <m:r>
                                    <a:rPr lang="en-US" altLang="zh-CN" sz="2400" i="1">
                                      <a:latin typeface="Cambria Math" panose="02040503050406030204" pitchFamily="18" charset="0"/>
                                    </a:rPr>
                                    <m:t>−</m:t>
                                  </m:r>
                                  <m:r>
                                    <a:rPr lang="en-US" altLang="zh-CN" sz="2400" i="1">
                                      <a:latin typeface="Cambria Math" panose="02040503050406030204" pitchFamily="18" charset="0"/>
                                    </a:rPr>
                                    <m:t>𝑅</m:t>
                                  </m:r>
                                  <m:d>
                                    <m:dPr>
                                      <m:ctrlPr>
                                        <a:rPr lang="en-US" altLang="zh-CN" sz="2400" i="1">
                                          <a:latin typeface="Cambria Math" panose="02040503050406030204" pitchFamily="18" charset="0"/>
                                        </a:rPr>
                                      </m:ctrlPr>
                                    </m:dPr>
                                    <m:e>
                                      <m:r>
                                        <a:rPr lang="en-US" altLang="zh-CN" sz="2400" b="1" i="1">
                                          <a:latin typeface="Cambria Math" panose="02040503050406030204" pitchFamily="18" charset="0"/>
                                        </a:rPr>
                                        <m:t>𝒙</m:t>
                                      </m:r>
                                    </m:e>
                                  </m:d>
                                </m:e>
                              </m:nary>
                            </m:e>
                          </m:d>
                        </m:e>
                        <m:sup>
                          <m:r>
                            <a:rPr lang="en-US" altLang="zh-CN" sz="2400" i="1">
                              <a:latin typeface="Cambria Math" panose="02040503050406030204" pitchFamily="18" charset="0"/>
                            </a:rPr>
                            <m:t>2</m:t>
                          </m:r>
                        </m:sup>
                      </m:sSup>
                    </m:oMath>
                  </m:oMathPara>
                </a14:m>
                <a:endParaRPr lang="zh-CN" altLang="en-US" sz="2400" dirty="0"/>
              </a:p>
            </p:txBody>
          </p:sp>
        </mc:Choice>
        <mc:Fallback xmlns="">
          <p:sp>
            <p:nvSpPr>
              <p:cNvPr id="8" name="文本框 7">
                <a:extLst>
                  <a:ext uri="{FF2B5EF4-FFF2-40B4-BE49-F238E27FC236}">
                    <a16:creationId xmlns:a16="http://schemas.microsoft.com/office/drawing/2014/main" id="{94F5C22C-226E-46B3-A35C-F2ECD380D795}"/>
                  </a:ext>
                </a:extLst>
              </p:cNvPr>
              <p:cNvSpPr txBox="1">
                <a:spLocks noRot="1" noChangeAspect="1" noMove="1" noResize="1" noEditPoints="1" noAdjustHandles="1" noChangeArrowheads="1" noChangeShapeType="1" noTextEdit="1"/>
              </p:cNvSpPr>
              <p:nvPr/>
            </p:nvSpPr>
            <p:spPr>
              <a:xfrm>
                <a:off x="3087329" y="2571137"/>
                <a:ext cx="6017342" cy="114723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81D5B89D-9E04-46F1-A151-56E49D75A5E7}"/>
                  </a:ext>
                </a:extLst>
              </p:cNvPr>
              <p:cNvSpPr txBox="1"/>
              <p:nvPr/>
            </p:nvSpPr>
            <p:spPr>
              <a:xfrm>
                <a:off x="1691149" y="4201914"/>
                <a:ext cx="8809702" cy="9950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𝑔𝑟𝑎𝑑</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𝜃</m:t>
                          </m:r>
                        </m:e>
                      </m:d>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m:t>
                          </m:r>
                          <m:r>
                            <a:rPr lang="en-US" altLang="zh-CN" sz="2400" i="1">
                              <a:latin typeface="Cambria Math" panose="02040503050406030204" pitchFamily="18" charset="0"/>
                            </a:rPr>
                            <m:t>𝑙</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𝜃</m:t>
                              </m:r>
                            </m:e>
                          </m:d>
                        </m:num>
                        <m:den>
                          <m:r>
                            <a:rPr lang="en-US" altLang="zh-CN" sz="2400" i="1">
                              <a:latin typeface="Cambria Math" panose="02040503050406030204" pitchFamily="18" charset="0"/>
                            </a:rPr>
                            <m:t>𝜕𝜃</m:t>
                          </m:r>
                        </m:den>
                      </m:f>
                      <m:r>
                        <a:rPr lang="en-US" altLang="zh-CN" sz="2400" i="1">
                          <a:latin typeface="Cambria Math" panose="02040503050406030204" pitchFamily="18" charset="0"/>
                        </a:rPr>
                        <m:t>=(</m:t>
                      </m:r>
                      <m:nary>
                        <m:naryPr>
                          <m:chr m:val="∑"/>
                          <m:supHide m:val="on"/>
                          <m:ctrlPr>
                            <a:rPr lang="en-US" altLang="zh-CN" sz="2400" i="1">
                              <a:solidFill>
                                <a:srgbClr val="0000FF"/>
                              </a:solidFill>
                              <a:latin typeface="Cambria Math" panose="02040503050406030204" pitchFamily="18" charset="0"/>
                            </a:rPr>
                          </m:ctrlPr>
                        </m:naryPr>
                        <m:sub>
                          <m:r>
                            <a:rPr lang="en-US" altLang="zh-CN" sz="2400" i="1">
                              <a:solidFill>
                                <a:srgbClr val="0000FF"/>
                              </a:solidFill>
                              <a:latin typeface="Cambria Math" panose="02040503050406030204" pitchFamily="18" charset="0"/>
                            </a:rPr>
                            <m:t>𝑖</m:t>
                          </m:r>
                        </m:sub>
                        <m:sup/>
                        <m:e>
                          <m:sSubSup>
                            <m:sSubSupPr>
                              <m:ctrlPr>
                                <a:rPr lang="en-US" altLang="zh-CN" sz="2400" i="1">
                                  <a:solidFill>
                                    <a:srgbClr val="0000FF"/>
                                  </a:solidFill>
                                  <a:latin typeface="Cambria Math" panose="02040503050406030204" pitchFamily="18" charset="0"/>
                                </a:rPr>
                              </m:ctrlPr>
                            </m:sSubSupPr>
                            <m:e>
                              <m:r>
                                <a:rPr lang="en-US" altLang="zh-CN" sz="2400" i="1">
                                  <a:solidFill>
                                    <a:srgbClr val="0000FF"/>
                                  </a:solidFill>
                                  <a:latin typeface="Cambria Math" panose="02040503050406030204" pitchFamily="18" charset="0"/>
                                </a:rPr>
                                <m:t>𝜕</m:t>
                              </m:r>
                            </m:e>
                            <m:sub>
                              <m:r>
                                <a:rPr lang="en-US" altLang="zh-CN" sz="2400" i="1">
                                  <a:solidFill>
                                    <a:srgbClr val="0000FF"/>
                                  </a:solidFill>
                                  <a:latin typeface="Cambria Math" panose="02040503050406030204" pitchFamily="18" charset="0"/>
                                </a:rPr>
                                <m:t>𝑥</m:t>
                              </m:r>
                            </m:sub>
                            <m:sup>
                              <m:r>
                                <a:rPr lang="en-US" altLang="zh-CN" sz="2400" i="1">
                                  <a:solidFill>
                                    <a:srgbClr val="0000FF"/>
                                  </a:solidFill>
                                  <a:latin typeface="Cambria Math" panose="02040503050406030204" pitchFamily="18" charset="0"/>
                                </a:rPr>
                                <m:t>2</m:t>
                              </m:r>
                            </m:sup>
                          </m:sSubSup>
                          <m:sSub>
                            <m:sSubPr>
                              <m:ctrlPr>
                                <a:rPr lang="en-US" altLang="zh-CN"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𝑢</m:t>
                              </m:r>
                            </m:e>
                            <m:sub>
                              <m:r>
                                <a:rPr lang="en-US" altLang="zh-CN" sz="2400" i="1">
                                  <a:solidFill>
                                    <a:srgbClr val="0000FF"/>
                                  </a:solidFill>
                                  <a:latin typeface="Cambria Math" panose="02040503050406030204" pitchFamily="18" charset="0"/>
                                </a:rPr>
                                <m:t>𝜃</m:t>
                              </m:r>
                            </m:sub>
                          </m:sSub>
                          <m:d>
                            <m:dPr>
                              <m:ctrlPr>
                                <a:rPr lang="en-US" altLang="zh-CN" sz="2400" b="1" i="1">
                                  <a:solidFill>
                                    <a:srgbClr val="0000FF"/>
                                  </a:solidFill>
                                  <a:latin typeface="Cambria Math" panose="02040503050406030204" pitchFamily="18" charset="0"/>
                                </a:rPr>
                              </m:ctrlPr>
                            </m:dPr>
                            <m:e>
                              <m:r>
                                <a:rPr lang="en-US" altLang="zh-CN" sz="2400" b="1" i="1">
                                  <a:solidFill>
                                    <a:srgbClr val="0000FF"/>
                                  </a:solidFill>
                                  <a:latin typeface="Cambria Math" panose="02040503050406030204" pitchFamily="18" charset="0"/>
                                </a:rPr>
                                <m:t>𝒙</m:t>
                              </m:r>
                            </m:e>
                          </m:d>
                          <m:r>
                            <a:rPr lang="en-US" altLang="zh-CN" sz="2400" i="1">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𝑅</m:t>
                          </m:r>
                          <m:d>
                            <m:dPr>
                              <m:ctrlPr>
                                <a:rPr lang="en-US" altLang="zh-CN" sz="2400" i="1">
                                  <a:solidFill>
                                    <a:srgbClr val="0000FF"/>
                                  </a:solidFill>
                                  <a:latin typeface="Cambria Math" panose="02040503050406030204" pitchFamily="18" charset="0"/>
                                </a:rPr>
                              </m:ctrlPr>
                            </m:dPr>
                            <m:e>
                              <m:r>
                                <a:rPr lang="en-US" altLang="zh-CN" sz="2400" b="1" i="1">
                                  <a:solidFill>
                                    <a:srgbClr val="0000FF"/>
                                  </a:solidFill>
                                  <a:latin typeface="Cambria Math" panose="02040503050406030204" pitchFamily="18" charset="0"/>
                                </a:rPr>
                                <m:t>𝒙</m:t>
                              </m:r>
                            </m:e>
                          </m:d>
                        </m:e>
                      </m:nary>
                      <m:r>
                        <a:rPr lang="en-US" altLang="zh-CN" sz="2400" i="1">
                          <a:latin typeface="Cambria Math" panose="02040503050406030204" pitchFamily="18" charset="0"/>
                        </a:rPr>
                        <m:t>)(</m:t>
                      </m:r>
                      <m:nary>
                        <m:naryPr>
                          <m:chr m:val="∑"/>
                          <m:supHide m:val="on"/>
                          <m:ctrlPr>
                            <a:rPr lang="en-US" altLang="zh-CN" sz="2400" i="1">
                              <a:solidFill>
                                <a:srgbClr val="FF0000"/>
                              </a:solidFill>
                              <a:latin typeface="Cambria Math" panose="02040503050406030204" pitchFamily="18" charset="0"/>
                            </a:rPr>
                          </m:ctrlPr>
                        </m:naryPr>
                        <m:sub>
                          <m:r>
                            <a:rPr lang="en-US" altLang="zh-CN" sz="2400" i="1">
                              <a:solidFill>
                                <a:srgbClr val="FF0000"/>
                              </a:solidFill>
                              <a:latin typeface="Cambria Math" panose="02040503050406030204" pitchFamily="18" charset="0"/>
                            </a:rPr>
                            <m:t>𝑖</m:t>
                          </m:r>
                        </m:sub>
                        <m:sup/>
                        <m:e>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num>
                            <m:den>
                              <m:r>
                                <a:rPr lang="en-US" altLang="zh-CN" sz="2400" i="1">
                                  <a:solidFill>
                                    <a:srgbClr val="FF0000"/>
                                  </a:solidFill>
                                  <a:latin typeface="Cambria Math" panose="02040503050406030204" pitchFamily="18" charset="0"/>
                                </a:rPr>
                                <m:t>𝜕𝜃</m:t>
                              </m:r>
                            </m:den>
                          </m:f>
                          <m:sSubSup>
                            <m:sSubSupPr>
                              <m:ctrlPr>
                                <a:rPr lang="en-US" altLang="zh-CN" sz="2400" i="1">
                                  <a:solidFill>
                                    <a:srgbClr val="FF0000"/>
                                  </a:solidFill>
                                  <a:latin typeface="Cambria Math" panose="02040503050406030204" pitchFamily="18" charset="0"/>
                                </a:rPr>
                              </m:ctrlPr>
                            </m:sSubSupPr>
                            <m:e>
                              <m:r>
                                <a:rPr lang="en-US" altLang="zh-CN" sz="2400" i="1">
                                  <a:solidFill>
                                    <a:srgbClr val="FF0000"/>
                                  </a:solidFill>
                                  <a:latin typeface="Cambria Math" panose="02040503050406030204" pitchFamily="18" charset="0"/>
                                </a:rPr>
                                <m:t>𝜕</m:t>
                              </m:r>
                            </m:e>
                            <m:sub>
                              <m:r>
                                <a:rPr lang="en-US" altLang="zh-CN" sz="2400" i="1">
                                  <a:solidFill>
                                    <a:srgbClr val="FF0000"/>
                                  </a:solidFill>
                                  <a:latin typeface="Cambria Math" panose="02040503050406030204" pitchFamily="18" charset="0"/>
                                </a:rPr>
                                <m:t>𝑥</m:t>
                              </m:r>
                            </m:sub>
                            <m:sup>
                              <m:r>
                                <a:rPr lang="en-US" altLang="zh-CN" sz="2400" i="1">
                                  <a:solidFill>
                                    <a:srgbClr val="FF0000"/>
                                  </a:solidFill>
                                  <a:latin typeface="Cambria Math" panose="02040503050406030204" pitchFamily="18" charset="0"/>
                                </a:rPr>
                                <m:t>2</m:t>
                              </m:r>
                            </m:sup>
                          </m:sSubSup>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𝑢</m:t>
                              </m:r>
                            </m:e>
                            <m:sub>
                              <m:r>
                                <a:rPr lang="en-US" altLang="zh-CN" sz="2400" i="1">
                                  <a:solidFill>
                                    <a:srgbClr val="FF0000"/>
                                  </a:solidFill>
                                  <a:latin typeface="Cambria Math" panose="02040503050406030204" pitchFamily="18" charset="0"/>
                                </a:rPr>
                                <m:t>𝜃</m:t>
                              </m:r>
                            </m:sub>
                          </m:sSub>
                          <m:r>
                            <a:rPr lang="en-US" altLang="zh-CN" sz="2400" i="1">
                              <a:solidFill>
                                <a:srgbClr val="FF0000"/>
                              </a:solidFill>
                              <a:latin typeface="Cambria Math" panose="02040503050406030204" pitchFamily="18" charset="0"/>
                            </a:rPr>
                            <m:t>(</m:t>
                          </m:r>
                          <m:r>
                            <a:rPr lang="en-US" altLang="zh-CN" sz="2400" b="1" i="1">
                              <a:solidFill>
                                <a:srgbClr val="FF0000"/>
                              </a:solidFill>
                              <a:latin typeface="Cambria Math" panose="02040503050406030204" pitchFamily="18" charset="0"/>
                            </a:rPr>
                            <m:t>𝒙</m:t>
                          </m:r>
                          <m:r>
                            <a:rPr lang="en-US" altLang="zh-CN" sz="2400" i="1">
                              <a:solidFill>
                                <a:srgbClr val="FF0000"/>
                              </a:solidFill>
                              <a:latin typeface="Cambria Math" panose="02040503050406030204" pitchFamily="18" charset="0"/>
                            </a:rPr>
                            <m:t>)</m:t>
                          </m:r>
                        </m:e>
                      </m:nary>
                      <m:r>
                        <a:rPr lang="en-US" altLang="zh-CN" sz="2400" i="1">
                          <a:latin typeface="Cambria Math" panose="02040503050406030204" pitchFamily="18" charset="0"/>
                        </a:rPr>
                        <m:t>)</m:t>
                      </m:r>
                    </m:oMath>
                  </m:oMathPara>
                </a14:m>
                <a:endParaRPr lang="zh-CN" altLang="en-US" sz="2400" dirty="0"/>
              </a:p>
            </p:txBody>
          </p:sp>
        </mc:Choice>
        <mc:Fallback xmlns="">
          <p:sp>
            <p:nvSpPr>
              <p:cNvPr id="9" name="文本框 8">
                <a:extLst>
                  <a:ext uri="{FF2B5EF4-FFF2-40B4-BE49-F238E27FC236}">
                    <a16:creationId xmlns:a16="http://schemas.microsoft.com/office/drawing/2014/main" id="{81D5B89D-9E04-46F1-A151-56E49D75A5E7}"/>
                  </a:ext>
                </a:extLst>
              </p:cNvPr>
              <p:cNvSpPr txBox="1">
                <a:spLocks noRot="1" noChangeAspect="1" noMove="1" noResize="1" noEditPoints="1" noAdjustHandles="1" noChangeArrowheads="1" noChangeShapeType="1" noTextEdit="1"/>
              </p:cNvSpPr>
              <p:nvPr/>
            </p:nvSpPr>
            <p:spPr>
              <a:xfrm>
                <a:off x="1691149" y="4201914"/>
                <a:ext cx="8809702" cy="995016"/>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18968744"/>
      </p:ext>
    </p:extLst>
  </p:cSld>
  <p:clrMapOvr>
    <a:masterClrMapping/>
  </p:clrMapOvr>
  <mc:AlternateContent xmlns:mc="http://schemas.openxmlformats.org/markup-compatibility/2006" xmlns:p14="http://schemas.microsoft.com/office/powerpoint/2010/main">
    <mc:Choice Requires="p14">
      <p:transition spd="slow" p14:dur="2000" advTm="12659"/>
    </mc:Choice>
    <mc:Fallback xmlns="">
      <p:transition spd="slow" advTm="12659"/>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3">
            <a:extLst>
              <a:ext uri="{FF2B5EF4-FFF2-40B4-BE49-F238E27FC236}">
                <a16:creationId xmlns:a16="http://schemas.microsoft.com/office/drawing/2014/main" id="{02DF297C-9DD4-4B76-BDB2-4D72E5545CD5}"/>
              </a:ext>
            </a:extLst>
          </p:cNvPr>
          <p:cNvSpPr txBox="1"/>
          <p:nvPr/>
        </p:nvSpPr>
        <p:spPr>
          <a:xfrm>
            <a:off x="3157678" y="4058275"/>
            <a:ext cx="6022110" cy="369332"/>
          </a:xfrm>
          <a:prstGeom prst="rect">
            <a:avLst/>
          </a:prstGeom>
          <a:noFill/>
        </p:spPr>
        <p:txBody>
          <a:bodyPr wrap="square" rtlCol="0">
            <a:spAutoFit/>
          </a:bodyPr>
          <a:lstStyle/>
          <a:p>
            <a:pPr algn="ctr"/>
            <a:r>
              <a:rPr lang="en-US" i="1" dirty="0" err="1">
                <a:latin typeface="Microsoft YaHei UI" panose="020B0503020204020204" pitchFamily="34" charset="-122"/>
                <a:ea typeface="Microsoft YaHei UI" panose="020B0503020204020204" pitchFamily="34" charset="-122"/>
              </a:rPr>
              <a:t>Zheyuan</a:t>
            </a:r>
            <a:r>
              <a:rPr lang="en-US" i="1" dirty="0">
                <a:latin typeface="Microsoft YaHei UI" panose="020B0503020204020204" pitchFamily="34" charset="-122"/>
                <a:ea typeface="Microsoft YaHei UI" panose="020B0503020204020204" pitchFamily="34" charset="-122"/>
              </a:rPr>
              <a:t> Hu, </a:t>
            </a:r>
            <a:r>
              <a:rPr lang="en-US" i="1" dirty="0" err="1">
                <a:latin typeface="Microsoft YaHei UI" panose="020B0503020204020204" pitchFamily="34" charset="-122"/>
                <a:ea typeface="Microsoft YaHei UI" panose="020B0503020204020204" pitchFamily="34" charset="-122"/>
              </a:rPr>
              <a:t>Khemraj</a:t>
            </a:r>
            <a:r>
              <a:rPr lang="en-US" i="1" dirty="0">
                <a:latin typeface="Microsoft YaHei UI" panose="020B0503020204020204" pitchFamily="34" charset="-122"/>
                <a:ea typeface="Microsoft YaHei UI" panose="020B0503020204020204" pitchFamily="34" charset="-122"/>
              </a:rPr>
              <a:t> Shukla, et al.</a:t>
            </a:r>
          </a:p>
        </p:txBody>
      </p:sp>
      <p:sp>
        <p:nvSpPr>
          <p:cNvPr id="18" name="TextBox 17">
            <a:extLst>
              <a:ext uri="{FF2B5EF4-FFF2-40B4-BE49-F238E27FC236}">
                <a16:creationId xmlns:a16="http://schemas.microsoft.com/office/drawing/2014/main" id="{0452A146-20B8-4FD8-A214-319B3897D56E}"/>
              </a:ext>
            </a:extLst>
          </p:cNvPr>
          <p:cNvSpPr txBox="1"/>
          <p:nvPr/>
        </p:nvSpPr>
        <p:spPr>
          <a:xfrm>
            <a:off x="1524000" y="1833388"/>
            <a:ext cx="9144000" cy="954107"/>
          </a:xfrm>
          <a:prstGeom prst="rect">
            <a:avLst/>
          </a:prstGeom>
          <a:noFill/>
        </p:spPr>
        <p:txBody>
          <a:bodyPr wrap="square">
            <a:spAutoFit/>
          </a:bodyPr>
          <a:lstStyle/>
          <a:p>
            <a:pPr algn="ctr"/>
            <a:r>
              <a:rPr lang="en-US" sz="2800" b="1" dirty="0">
                <a:solidFill>
                  <a:srgbClr val="C00000"/>
                </a:solidFill>
                <a:latin typeface="Microsoft YaHei UI" panose="020B0503020204020204" pitchFamily="34" charset="-122"/>
                <a:ea typeface="Microsoft YaHei UI" panose="020B0503020204020204" pitchFamily="34" charset="-122"/>
              </a:rPr>
              <a:t>Tackling the curse of dimensionality with physics-informed neural networks</a:t>
            </a:r>
          </a:p>
        </p:txBody>
      </p:sp>
      <p:sp>
        <p:nvSpPr>
          <p:cNvPr id="2" name="TextBox 1"/>
          <p:cNvSpPr txBox="1"/>
          <p:nvPr/>
        </p:nvSpPr>
        <p:spPr>
          <a:xfrm>
            <a:off x="7857098" y="3429001"/>
            <a:ext cx="3392633" cy="307777"/>
          </a:xfrm>
          <a:prstGeom prst="rect">
            <a:avLst/>
          </a:prstGeom>
          <a:noFill/>
        </p:spPr>
        <p:txBody>
          <a:bodyPr wrap="square" rtlCol="0">
            <a:spAutoFit/>
          </a:bodyPr>
          <a:lstStyle/>
          <a:p>
            <a:pPr algn="ctr"/>
            <a:r>
              <a:rPr lang="nl-NL" sz="1400" i="1" dirty="0">
                <a:latin typeface="Times New Roman" panose="02020603050405020304" pitchFamily="18" charset="0"/>
                <a:cs typeface="Times New Roman" panose="02020603050405020304" pitchFamily="18" charset="0"/>
              </a:rPr>
              <a:t>Neural Networks. (2024)</a:t>
            </a:r>
            <a:endParaRPr lang="en-US" sz="14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3207664"/>
      </p:ext>
    </p:extLst>
  </p:cSld>
  <p:clrMapOvr>
    <a:masterClrMapping/>
  </p:clrMapOvr>
  <mc:AlternateContent xmlns:mc="http://schemas.openxmlformats.org/markup-compatibility/2006" xmlns:p14="http://schemas.microsoft.com/office/powerpoint/2010/main">
    <mc:Choice Requires="p14">
      <p:transition spd="slow" p14:dur="2000" advTm="12659"/>
    </mc:Choice>
    <mc:Fallback xmlns="">
      <p:transition spd="slow" advTm="12659"/>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7">
            <a:extLst>
              <a:ext uri="{FF2B5EF4-FFF2-40B4-BE49-F238E27FC236}">
                <a16:creationId xmlns:a16="http://schemas.microsoft.com/office/drawing/2014/main" id="{4C4AE310-ADDF-442F-BF34-0CDEC583B4E8}"/>
              </a:ext>
            </a:extLst>
          </p:cNvPr>
          <p:cNvSpPr/>
          <p:nvPr/>
        </p:nvSpPr>
        <p:spPr>
          <a:xfrm>
            <a:off x="152400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From SGD to SDGD</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ED5C67DB-842E-416D-B188-5192CE3721D8}"/>
                  </a:ext>
                </a:extLst>
              </p:cNvPr>
              <p:cNvSpPr txBox="1"/>
              <p:nvPr/>
            </p:nvSpPr>
            <p:spPr>
              <a:xfrm>
                <a:off x="1691148" y="1118892"/>
                <a:ext cx="8809702" cy="1163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𝑔𝑟𝑎</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rPr>
                            <m:t>𝐼</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𝜃</m:t>
                          </m:r>
                        </m:e>
                      </m:d>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m:t>
                          </m:r>
                          <m:r>
                            <a:rPr lang="en-US" altLang="zh-CN" sz="2400" i="1">
                              <a:latin typeface="Cambria Math" panose="02040503050406030204" pitchFamily="18" charset="0"/>
                            </a:rPr>
                            <m:t>𝑙</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𝜃</m:t>
                              </m:r>
                            </m:e>
                          </m:d>
                        </m:num>
                        <m:den>
                          <m:r>
                            <a:rPr lang="en-US" altLang="zh-CN" sz="2400" i="1">
                              <a:latin typeface="Cambria Math" panose="02040503050406030204" pitchFamily="18" charset="0"/>
                            </a:rPr>
                            <m:t>𝜕𝜃</m:t>
                          </m:r>
                        </m:den>
                      </m:f>
                      <m:r>
                        <a:rPr lang="en-US" altLang="zh-CN" sz="2400" i="1">
                          <a:latin typeface="Cambria Math" panose="02040503050406030204" pitchFamily="18" charset="0"/>
                        </a:rPr>
                        <m:t>= (</m:t>
                      </m:r>
                      <m:nary>
                        <m:naryPr>
                          <m:chr m:val="∑"/>
                          <m:supHide m:val="on"/>
                          <m:ctrlPr>
                            <a:rPr lang="en-US" altLang="zh-CN" sz="2400" i="1">
                              <a:solidFill>
                                <a:srgbClr val="0000FF"/>
                              </a:solidFill>
                              <a:latin typeface="Cambria Math" panose="02040503050406030204" pitchFamily="18" charset="0"/>
                            </a:rPr>
                          </m:ctrlPr>
                        </m:naryPr>
                        <m:sub>
                          <m:r>
                            <a:rPr lang="en-US" altLang="zh-CN" sz="2400" i="1">
                              <a:solidFill>
                                <a:srgbClr val="0000FF"/>
                              </a:solidFill>
                              <a:latin typeface="Cambria Math" panose="02040503050406030204" pitchFamily="18" charset="0"/>
                            </a:rPr>
                            <m:t>𝑖</m:t>
                          </m:r>
                        </m:sub>
                        <m:sup/>
                        <m:e>
                          <m:sSubSup>
                            <m:sSubSupPr>
                              <m:ctrlPr>
                                <a:rPr lang="en-US" altLang="zh-CN" sz="2400" i="1">
                                  <a:solidFill>
                                    <a:srgbClr val="0000FF"/>
                                  </a:solidFill>
                                  <a:latin typeface="Cambria Math" panose="02040503050406030204" pitchFamily="18" charset="0"/>
                                </a:rPr>
                              </m:ctrlPr>
                            </m:sSubSupPr>
                            <m:e>
                              <m:r>
                                <a:rPr lang="en-US" altLang="zh-CN" sz="2400" i="1">
                                  <a:solidFill>
                                    <a:srgbClr val="0000FF"/>
                                  </a:solidFill>
                                  <a:latin typeface="Cambria Math" panose="02040503050406030204" pitchFamily="18" charset="0"/>
                                </a:rPr>
                                <m:t>𝜕</m:t>
                              </m:r>
                            </m:e>
                            <m:sub>
                              <m:r>
                                <a:rPr lang="en-US" altLang="zh-CN" sz="2400" i="1">
                                  <a:solidFill>
                                    <a:srgbClr val="0000FF"/>
                                  </a:solidFill>
                                  <a:latin typeface="Cambria Math" panose="02040503050406030204" pitchFamily="18" charset="0"/>
                                </a:rPr>
                                <m:t>𝑥</m:t>
                              </m:r>
                            </m:sub>
                            <m:sup>
                              <m:r>
                                <a:rPr lang="en-US" altLang="zh-CN" sz="2400" i="1">
                                  <a:solidFill>
                                    <a:srgbClr val="0000FF"/>
                                  </a:solidFill>
                                  <a:latin typeface="Cambria Math" panose="02040503050406030204" pitchFamily="18" charset="0"/>
                                </a:rPr>
                                <m:t>2</m:t>
                              </m:r>
                            </m:sup>
                          </m:sSubSup>
                          <m:sSub>
                            <m:sSubPr>
                              <m:ctrlPr>
                                <a:rPr lang="en-US" altLang="zh-CN"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𝑢</m:t>
                              </m:r>
                            </m:e>
                            <m:sub>
                              <m:r>
                                <a:rPr lang="en-US" altLang="zh-CN" sz="2400" i="1">
                                  <a:solidFill>
                                    <a:srgbClr val="0000FF"/>
                                  </a:solidFill>
                                  <a:latin typeface="Cambria Math" panose="02040503050406030204" pitchFamily="18" charset="0"/>
                                </a:rPr>
                                <m:t>𝜃</m:t>
                              </m:r>
                            </m:sub>
                          </m:sSub>
                          <m:d>
                            <m:dPr>
                              <m:ctrlPr>
                                <a:rPr lang="en-US" altLang="zh-CN" sz="2400" b="1" i="1">
                                  <a:solidFill>
                                    <a:srgbClr val="0000FF"/>
                                  </a:solidFill>
                                  <a:latin typeface="Cambria Math" panose="02040503050406030204" pitchFamily="18" charset="0"/>
                                </a:rPr>
                              </m:ctrlPr>
                            </m:dPr>
                            <m:e>
                              <m:r>
                                <a:rPr lang="en-US" altLang="zh-CN" sz="2400" b="1" i="1">
                                  <a:solidFill>
                                    <a:srgbClr val="0000FF"/>
                                  </a:solidFill>
                                  <a:latin typeface="Cambria Math" panose="02040503050406030204" pitchFamily="18" charset="0"/>
                                </a:rPr>
                                <m:t>𝒙</m:t>
                              </m:r>
                            </m:e>
                          </m:d>
                          <m:r>
                            <a:rPr lang="en-US" altLang="zh-CN" sz="2400" i="1">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𝑅</m:t>
                          </m:r>
                          <m:d>
                            <m:dPr>
                              <m:ctrlPr>
                                <a:rPr lang="en-US" altLang="zh-CN" sz="2400" i="1">
                                  <a:solidFill>
                                    <a:srgbClr val="0000FF"/>
                                  </a:solidFill>
                                  <a:latin typeface="Cambria Math" panose="02040503050406030204" pitchFamily="18" charset="0"/>
                                </a:rPr>
                              </m:ctrlPr>
                            </m:dPr>
                            <m:e>
                              <m:r>
                                <a:rPr lang="en-US" altLang="zh-CN" sz="2400" b="1" i="1">
                                  <a:solidFill>
                                    <a:srgbClr val="0000FF"/>
                                  </a:solidFill>
                                  <a:latin typeface="Cambria Math" panose="02040503050406030204" pitchFamily="18" charset="0"/>
                                </a:rPr>
                                <m:t>𝒙</m:t>
                              </m:r>
                            </m:e>
                          </m:d>
                        </m:e>
                      </m:nary>
                      <m:r>
                        <a:rPr lang="en-US" altLang="zh-CN" sz="2400" i="1">
                          <a:latin typeface="Cambria Math" panose="02040503050406030204" pitchFamily="18" charset="0"/>
                        </a:rPr>
                        <m:t>)(</m:t>
                      </m:r>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𝐷</m:t>
                          </m:r>
                        </m:num>
                        <m:den>
                          <m:r>
                            <a:rPr lang="en-US" altLang="zh-CN" sz="2400" i="1">
                              <a:solidFill>
                                <a:srgbClr val="FF0000"/>
                              </a:solidFill>
                              <a:latin typeface="Cambria Math" panose="02040503050406030204" pitchFamily="18" charset="0"/>
                            </a:rPr>
                            <m:t>𝐼</m:t>
                          </m:r>
                        </m:den>
                      </m:f>
                      <m:nary>
                        <m:naryPr>
                          <m:chr m:val="∑"/>
                          <m:ctrlPr>
                            <a:rPr lang="en-US" altLang="zh-CN" sz="2400" i="1">
                              <a:solidFill>
                                <a:srgbClr val="FF0000"/>
                              </a:solidFill>
                              <a:latin typeface="Cambria Math" panose="02040503050406030204" pitchFamily="18" charset="0"/>
                            </a:rPr>
                          </m:ctrlPr>
                        </m:naryPr>
                        <m:sub>
                          <m:r>
                            <a:rPr lang="en-US" altLang="zh-CN" sz="2400" i="1">
                              <a:solidFill>
                                <a:srgbClr val="FF0000"/>
                              </a:solidFill>
                              <a:latin typeface="Cambria Math" panose="02040503050406030204" pitchFamily="18" charset="0"/>
                            </a:rPr>
                            <m:t>𝑖</m:t>
                          </m:r>
                        </m:sub>
                        <m:sup>
                          <m:r>
                            <a:rPr lang="en-US" altLang="zh-CN" sz="2400" i="1">
                              <a:solidFill>
                                <a:srgbClr val="FF0000"/>
                              </a:solidFill>
                              <a:latin typeface="Cambria Math" panose="02040503050406030204" pitchFamily="18" charset="0"/>
                            </a:rPr>
                            <m:t>𝐼</m:t>
                          </m:r>
                        </m:sup>
                        <m:e>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num>
                            <m:den>
                              <m:r>
                                <a:rPr lang="en-US" altLang="zh-CN" sz="2400" i="1">
                                  <a:solidFill>
                                    <a:srgbClr val="FF0000"/>
                                  </a:solidFill>
                                  <a:latin typeface="Cambria Math" panose="02040503050406030204" pitchFamily="18" charset="0"/>
                                </a:rPr>
                                <m:t>𝜕𝜃</m:t>
                              </m:r>
                            </m:den>
                          </m:f>
                          <m:sSubSup>
                            <m:sSubSupPr>
                              <m:ctrlPr>
                                <a:rPr lang="en-US" altLang="zh-CN" sz="2400" i="1">
                                  <a:solidFill>
                                    <a:srgbClr val="FF0000"/>
                                  </a:solidFill>
                                  <a:latin typeface="Cambria Math" panose="02040503050406030204" pitchFamily="18" charset="0"/>
                                </a:rPr>
                              </m:ctrlPr>
                            </m:sSubSupPr>
                            <m:e>
                              <m:r>
                                <a:rPr lang="en-US" altLang="zh-CN" sz="2400" i="1">
                                  <a:solidFill>
                                    <a:srgbClr val="FF0000"/>
                                  </a:solidFill>
                                  <a:latin typeface="Cambria Math" panose="02040503050406030204" pitchFamily="18" charset="0"/>
                                </a:rPr>
                                <m:t>𝜕</m:t>
                              </m:r>
                            </m:e>
                            <m:sub>
                              <m:r>
                                <a:rPr lang="en-US" altLang="zh-CN" sz="2400" i="1">
                                  <a:solidFill>
                                    <a:srgbClr val="FF0000"/>
                                  </a:solidFill>
                                  <a:latin typeface="Cambria Math" panose="02040503050406030204" pitchFamily="18" charset="0"/>
                                </a:rPr>
                                <m:t>𝑥</m:t>
                              </m:r>
                            </m:sub>
                            <m:sup>
                              <m:r>
                                <a:rPr lang="en-US" altLang="zh-CN" sz="2400" i="1">
                                  <a:solidFill>
                                    <a:srgbClr val="FF0000"/>
                                  </a:solidFill>
                                  <a:latin typeface="Cambria Math" panose="02040503050406030204" pitchFamily="18" charset="0"/>
                                </a:rPr>
                                <m:t>2</m:t>
                              </m:r>
                            </m:sup>
                          </m:sSubSup>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𝑢</m:t>
                              </m:r>
                            </m:e>
                            <m:sub>
                              <m:r>
                                <a:rPr lang="en-US" altLang="zh-CN" sz="2400" i="1">
                                  <a:solidFill>
                                    <a:srgbClr val="FF0000"/>
                                  </a:solidFill>
                                  <a:latin typeface="Cambria Math" panose="02040503050406030204" pitchFamily="18" charset="0"/>
                                </a:rPr>
                                <m:t>𝜃</m:t>
                              </m:r>
                            </m:sub>
                          </m:sSub>
                          <m:r>
                            <a:rPr lang="en-US" altLang="zh-CN" sz="2400" i="1">
                              <a:solidFill>
                                <a:srgbClr val="FF0000"/>
                              </a:solidFill>
                              <a:latin typeface="Cambria Math" panose="02040503050406030204" pitchFamily="18" charset="0"/>
                            </a:rPr>
                            <m:t>(</m:t>
                          </m:r>
                          <m:r>
                            <a:rPr lang="en-US" altLang="zh-CN" sz="2400" b="1" i="1">
                              <a:solidFill>
                                <a:srgbClr val="FF0000"/>
                              </a:solidFill>
                              <a:latin typeface="Cambria Math" panose="02040503050406030204" pitchFamily="18" charset="0"/>
                            </a:rPr>
                            <m:t>𝒙</m:t>
                          </m:r>
                        </m:e>
                      </m:nary>
                      <m:r>
                        <a:rPr lang="en-US" altLang="zh-CN" sz="2400" i="1">
                          <a:solidFill>
                            <a:srgbClr val="FF0000"/>
                          </a:solidFill>
                          <a:latin typeface="Cambria Math" panose="02040503050406030204" pitchFamily="18" charset="0"/>
                        </a:rPr>
                        <m:t>)</m:t>
                      </m:r>
                      <m:r>
                        <a:rPr lang="en-US" altLang="zh-CN" sz="2400" i="1">
                          <a:latin typeface="Cambria Math" panose="02040503050406030204" pitchFamily="18" charset="0"/>
                        </a:rPr>
                        <m:t>)</m:t>
                      </m:r>
                    </m:oMath>
                  </m:oMathPara>
                </a14:m>
                <a:endParaRPr lang="zh-CN" altLang="en-US" sz="2400" dirty="0"/>
              </a:p>
            </p:txBody>
          </p:sp>
        </mc:Choice>
        <mc:Fallback xmlns="">
          <p:sp>
            <p:nvSpPr>
              <p:cNvPr id="6" name="文本框 5">
                <a:extLst>
                  <a:ext uri="{FF2B5EF4-FFF2-40B4-BE49-F238E27FC236}">
                    <a16:creationId xmlns:a16="http://schemas.microsoft.com/office/drawing/2014/main" id="{ED5C67DB-842E-416D-B188-5192CE3721D8}"/>
                  </a:ext>
                </a:extLst>
              </p:cNvPr>
              <p:cNvSpPr txBox="1">
                <a:spLocks noRot="1" noChangeAspect="1" noMove="1" noResize="1" noEditPoints="1" noAdjustHandles="1" noChangeArrowheads="1" noChangeShapeType="1" noTextEdit="1"/>
              </p:cNvSpPr>
              <p:nvPr/>
            </p:nvSpPr>
            <p:spPr>
              <a:xfrm>
                <a:off x="1691148" y="1118892"/>
                <a:ext cx="8809702" cy="1163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A3A644D0-F17E-4DA0-8A99-88F94F9B694F}"/>
                  </a:ext>
                </a:extLst>
              </p:cNvPr>
              <p:cNvSpPr txBox="1"/>
              <p:nvPr/>
            </p:nvSpPr>
            <p:spPr>
              <a:xfrm>
                <a:off x="1966452" y="3038167"/>
                <a:ext cx="8259097" cy="25386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𝐼</m:t>
                          </m:r>
                        </m:sub>
                      </m:sSub>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𝑔𝑟𝑎</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rPr>
                                <m:t>𝐼</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𝜃</m:t>
                              </m:r>
                            </m:e>
                          </m:d>
                        </m:e>
                      </m:d>
                      <m:r>
                        <a:rPr lang="en-US" altLang="zh-CN" sz="2400" i="1">
                          <a:latin typeface="Cambria Math" panose="02040503050406030204" pitchFamily="18" charset="0"/>
                        </a:rPr>
                        <m:t>=</m:t>
                      </m:r>
                      <m:d>
                        <m:dPr>
                          <m:ctrlPr>
                            <a:rPr lang="en-US" altLang="zh-CN" sz="2400" i="1">
                              <a:solidFill>
                                <a:srgbClr val="0000FF"/>
                              </a:solidFill>
                              <a:latin typeface="Cambria Math" panose="02040503050406030204" pitchFamily="18" charset="0"/>
                            </a:rPr>
                          </m:ctrlPr>
                        </m:dPr>
                        <m:e>
                          <m:nary>
                            <m:naryPr>
                              <m:chr m:val="∑"/>
                              <m:supHide m:val="on"/>
                              <m:ctrlPr>
                                <a:rPr lang="en-US" altLang="zh-CN" sz="2400" i="1">
                                  <a:solidFill>
                                    <a:srgbClr val="0000FF"/>
                                  </a:solidFill>
                                  <a:latin typeface="Cambria Math" panose="02040503050406030204" pitchFamily="18" charset="0"/>
                                </a:rPr>
                              </m:ctrlPr>
                            </m:naryPr>
                            <m:sub>
                              <m:r>
                                <a:rPr lang="en-US" altLang="zh-CN" sz="2400" i="1">
                                  <a:solidFill>
                                    <a:srgbClr val="0000FF"/>
                                  </a:solidFill>
                                  <a:latin typeface="Cambria Math" panose="02040503050406030204" pitchFamily="18" charset="0"/>
                                </a:rPr>
                                <m:t>𝑖</m:t>
                              </m:r>
                            </m:sub>
                            <m:sup/>
                            <m:e>
                              <m:sSubSup>
                                <m:sSubSupPr>
                                  <m:ctrlPr>
                                    <a:rPr lang="en-US" altLang="zh-CN" sz="2400" i="1">
                                      <a:solidFill>
                                        <a:srgbClr val="0000FF"/>
                                      </a:solidFill>
                                      <a:latin typeface="Cambria Math" panose="02040503050406030204" pitchFamily="18" charset="0"/>
                                    </a:rPr>
                                  </m:ctrlPr>
                                </m:sSubSupPr>
                                <m:e>
                                  <m:r>
                                    <a:rPr lang="en-US" altLang="zh-CN" sz="2400" i="1">
                                      <a:solidFill>
                                        <a:srgbClr val="0000FF"/>
                                      </a:solidFill>
                                      <a:latin typeface="Cambria Math" panose="02040503050406030204" pitchFamily="18" charset="0"/>
                                    </a:rPr>
                                    <m:t>𝜕</m:t>
                                  </m:r>
                                </m:e>
                                <m:sub>
                                  <m:r>
                                    <a:rPr lang="en-US" altLang="zh-CN" sz="2400" i="1">
                                      <a:solidFill>
                                        <a:srgbClr val="0000FF"/>
                                      </a:solidFill>
                                      <a:latin typeface="Cambria Math" panose="02040503050406030204" pitchFamily="18" charset="0"/>
                                    </a:rPr>
                                    <m:t>𝑥</m:t>
                                  </m:r>
                                </m:sub>
                                <m:sup>
                                  <m:r>
                                    <a:rPr lang="en-US" altLang="zh-CN" sz="2400" i="1">
                                      <a:solidFill>
                                        <a:srgbClr val="0000FF"/>
                                      </a:solidFill>
                                      <a:latin typeface="Cambria Math" panose="02040503050406030204" pitchFamily="18" charset="0"/>
                                    </a:rPr>
                                    <m:t>2</m:t>
                                  </m:r>
                                </m:sup>
                              </m:sSubSup>
                              <m:sSub>
                                <m:sSubPr>
                                  <m:ctrlPr>
                                    <a:rPr lang="en-US" altLang="zh-CN"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𝑢</m:t>
                                  </m:r>
                                </m:e>
                                <m:sub>
                                  <m:r>
                                    <a:rPr lang="en-US" altLang="zh-CN" sz="2400" i="1">
                                      <a:solidFill>
                                        <a:srgbClr val="0000FF"/>
                                      </a:solidFill>
                                      <a:latin typeface="Cambria Math" panose="02040503050406030204" pitchFamily="18" charset="0"/>
                                    </a:rPr>
                                    <m:t>𝜃</m:t>
                                  </m:r>
                                </m:sub>
                              </m:sSub>
                              <m:d>
                                <m:dPr>
                                  <m:ctrlPr>
                                    <a:rPr lang="en-US" altLang="zh-CN" sz="2400" b="1" i="1">
                                      <a:solidFill>
                                        <a:srgbClr val="0000FF"/>
                                      </a:solidFill>
                                      <a:latin typeface="Cambria Math" panose="02040503050406030204" pitchFamily="18" charset="0"/>
                                    </a:rPr>
                                  </m:ctrlPr>
                                </m:dPr>
                                <m:e>
                                  <m:r>
                                    <a:rPr lang="en-US" altLang="zh-CN" sz="2400" b="1" i="1">
                                      <a:solidFill>
                                        <a:srgbClr val="0000FF"/>
                                      </a:solidFill>
                                      <a:latin typeface="Cambria Math" panose="02040503050406030204" pitchFamily="18" charset="0"/>
                                    </a:rPr>
                                    <m:t>𝒙</m:t>
                                  </m:r>
                                </m:e>
                              </m:d>
                              <m:r>
                                <a:rPr lang="en-US" altLang="zh-CN" sz="2400" i="1">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𝑅</m:t>
                              </m:r>
                              <m:d>
                                <m:dPr>
                                  <m:ctrlPr>
                                    <a:rPr lang="en-US" altLang="zh-CN" sz="2400" i="1">
                                      <a:solidFill>
                                        <a:srgbClr val="0000FF"/>
                                      </a:solidFill>
                                      <a:latin typeface="Cambria Math" panose="02040503050406030204" pitchFamily="18" charset="0"/>
                                    </a:rPr>
                                  </m:ctrlPr>
                                </m:dPr>
                                <m:e>
                                  <m:r>
                                    <a:rPr lang="en-US" altLang="zh-CN" sz="2400" b="1" i="1">
                                      <a:solidFill>
                                        <a:srgbClr val="0000FF"/>
                                      </a:solidFill>
                                      <a:latin typeface="Cambria Math" panose="02040503050406030204" pitchFamily="18" charset="0"/>
                                    </a:rPr>
                                    <m:t>𝒙</m:t>
                                  </m:r>
                                </m:e>
                              </m:d>
                            </m:e>
                          </m:nary>
                        </m:e>
                      </m: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𝐼</m:t>
                          </m:r>
                        </m:sub>
                      </m:sSub>
                      <m:r>
                        <a:rPr lang="en-US" altLang="zh-CN" sz="2400" i="1">
                          <a:latin typeface="Cambria Math" panose="02040503050406030204" pitchFamily="18" charset="0"/>
                        </a:rPr>
                        <m:t>(</m:t>
                      </m:r>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𝐷</m:t>
                          </m:r>
                        </m:num>
                        <m:den>
                          <m:r>
                            <a:rPr lang="en-US" altLang="zh-CN" sz="2400" i="1">
                              <a:solidFill>
                                <a:srgbClr val="FF0000"/>
                              </a:solidFill>
                              <a:latin typeface="Cambria Math" panose="02040503050406030204" pitchFamily="18" charset="0"/>
                            </a:rPr>
                            <m:t>𝐼</m:t>
                          </m:r>
                        </m:den>
                      </m:f>
                      <m:nary>
                        <m:naryPr>
                          <m:chr m:val="∑"/>
                          <m:ctrlPr>
                            <a:rPr lang="en-US" altLang="zh-CN" sz="2400" i="1">
                              <a:solidFill>
                                <a:srgbClr val="FF0000"/>
                              </a:solidFill>
                              <a:latin typeface="Cambria Math" panose="02040503050406030204" pitchFamily="18" charset="0"/>
                            </a:rPr>
                          </m:ctrlPr>
                        </m:naryPr>
                        <m:sub>
                          <m:r>
                            <a:rPr lang="en-US" altLang="zh-CN" sz="2400" i="1">
                              <a:solidFill>
                                <a:srgbClr val="FF0000"/>
                              </a:solidFill>
                              <a:latin typeface="Cambria Math" panose="02040503050406030204" pitchFamily="18" charset="0"/>
                            </a:rPr>
                            <m:t>𝑖</m:t>
                          </m:r>
                        </m:sub>
                        <m:sup>
                          <m:r>
                            <a:rPr lang="en-US" altLang="zh-CN" sz="2400" i="1">
                              <a:solidFill>
                                <a:srgbClr val="FF0000"/>
                              </a:solidFill>
                              <a:latin typeface="Cambria Math" panose="02040503050406030204" pitchFamily="18" charset="0"/>
                            </a:rPr>
                            <m:t>𝐼</m:t>
                          </m:r>
                        </m:sup>
                        <m:e>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num>
                            <m:den>
                              <m:r>
                                <a:rPr lang="en-US" altLang="zh-CN" sz="2400" i="1">
                                  <a:solidFill>
                                    <a:srgbClr val="FF0000"/>
                                  </a:solidFill>
                                  <a:latin typeface="Cambria Math" panose="02040503050406030204" pitchFamily="18" charset="0"/>
                                </a:rPr>
                                <m:t>𝜕𝜃</m:t>
                              </m:r>
                            </m:den>
                          </m:f>
                          <m:sSubSup>
                            <m:sSubSupPr>
                              <m:ctrlPr>
                                <a:rPr lang="en-US" altLang="zh-CN" sz="2400" i="1">
                                  <a:solidFill>
                                    <a:srgbClr val="FF0000"/>
                                  </a:solidFill>
                                  <a:latin typeface="Cambria Math" panose="02040503050406030204" pitchFamily="18" charset="0"/>
                                </a:rPr>
                              </m:ctrlPr>
                            </m:sSubSupPr>
                            <m:e>
                              <m:r>
                                <a:rPr lang="en-US" altLang="zh-CN" sz="2400" i="1">
                                  <a:solidFill>
                                    <a:srgbClr val="FF0000"/>
                                  </a:solidFill>
                                  <a:latin typeface="Cambria Math" panose="02040503050406030204" pitchFamily="18" charset="0"/>
                                </a:rPr>
                                <m:t>𝜕</m:t>
                              </m:r>
                            </m:e>
                            <m:sub>
                              <m:r>
                                <a:rPr lang="en-US" altLang="zh-CN" sz="2400" i="1">
                                  <a:solidFill>
                                    <a:srgbClr val="FF0000"/>
                                  </a:solidFill>
                                  <a:latin typeface="Cambria Math" panose="02040503050406030204" pitchFamily="18" charset="0"/>
                                </a:rPr>
                                <m:t>𝑥</m:t>
                              </m:r>
                            </m:sub>
                            <m:sup>
                              <m:r>
                                <a:rPr lang="en-US" altLang="zh-CN" sz="2400" i="1">
                                  <a:solidFill>
                                    <a:srgbClr val="FF0000"/>
                                  </a:solidFill>
                                  <a:latin typeface="Cambria Math" panose="02040503050406030204" pitchFamily="18" charset="0"/>
                                </a:rPr>
                                <m:t>2</m:t>
                              </m:r>
                            </m:sup>
                          </m:sSubSup>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𝑢</m:t>
                              </m:r>
                            </m:e>
                            <m:sub>
                              <m:r>
                                <a:rPr lang="en-US" altLang="zh-CN" sz="2400" i="1">
                                  <a:solidFill>
                                    <a:srgbClr val="FF0000"/>
                                  </a:solidFill>
                                  <a:latin typeface="Cambria Math" panose="02040503050406030204" pitchFamily="18" charset="0"/>
                                </a:rPr>
                                <m:t>𝜃</m:t>
                              </m:r>
                            </m:sub>
                          </m:sSub>
                          <m:r>
                            <a:rPr lang="en-US" altLang="zh-CN" sz="2400" i="1">
                              <a:solidFill>
                                <a:srgbClr val="FF0000"/>
                              </a:solidFill>
                              <a:latin typeface="Cambria Math" panose="02040503050406030204" pitchFamily="18" charset="0"/>
                            </a:rPr>
                            <m:t>(</m:t>
                          </m:r>
                          <m:r>
                            <a:rPr lang="en-US" altLang="zh-CN" sz="2400" b="1" i="1">
                              <a:solidFill>
                                <a:srgbClr val="FF0000"/>
                              </a:solidFill>
                              <a:latin typeface="Cambria Math" panose="02040503050406030204" pitchFamily="18" charset="0"/>
                            </a:rPr>
                            <m:t>𝒙</m:t>
                          </m:r>
                        </m:e>
                      </m:nary>
                      <m:r>
                        <a:rPr lang="en-US" altLang="zh-CN" sz="2400" i="1">
                          <a:solidFill>
                            <a:srgbClr val="FF0000"/>
                          </a:solidFill>
                          <a:latin typeface="Cambria Math" panose="02040503050406030204" pitchFamily="18" charset="0"/>
                        </a:rPr>
                        <m:t>)</m:t>
                      </m:r>
                      <m:r>
                        <a:rPr lang="en-US" altLang="zh-CN" sz="2400" i="1">
                          <a:latin typeface="Cambria Math" panose="02040503050406030204" pitchFamily="18" charset="0"/>
                        </a:rPr>
                        <m:t>) </m:t>
                      </m:r>
                    </m:oMath>
                    <m:oMath xmlns:m="http://schemas.openxmlformats.org/officeDocument/2006/math">
                      <m:r>
                        <a:rPr lang="en-US" altLang="zh-CN" sz="2400" i="1">
                          <a:latin typeface="Cambria Math" panose="02040503050406030204" pitchFamily="18" charset="0"/>
                        </a:rPr>
                        <m:t>   =</m:t>
                      </m:r>
                      <m:d>
                        <m:dPr>
                          <m:ctrlPr>
                            <a:rPr lang="en-US" altLang="zh-CN" sz="2400" i="1">
                              <a:solidFill>
                                <a:srgbClr val="0000FF"/>
                              </a:solidFill>
                              <a:latin typeface="Cambria Math" panose="02040503050406030204" pitchFamily="18" charset="0"/>
                            </a:rPr>
                          </m:ctrlPr>
                        </m:dPr>
                        <m:e>
                          <m:nary>
                            <m:naryPr>
                              <m:chr m:val="∑"/>
                              <m:supHide m:val="on"/>
                              <m:ctrlPr>
                                <a:rPr lang="en-US" altLang="zh-CN" sz="2400" i="1">
                                  <a:solidFill>
                                    <a:srgbClr val="0000FF"/>
                                  </a:solidFill>
                                  <a:latin typeface="Cambria Math" panose="02040503050406030204" pitchFamily="18" charset="0"/>
                                </a:rPr>
                              </m:ctrlPr>
                            </m:naryPr>
                            <m:sub>
                              <m:r>
                                <a:rPr lang="en-US" altLang="zh-CN" sz="2400" i="1">
                                  <a:solidFill>
                                    <a:srgbClr val="0000FF"/>
                                  </a:solidFill>
                                  <a:latin typeface="Cambria Math" panose="02040503050406030204" pitchFamily="18" charset="0"/>
                                </a:rPr>
                                <m:t>𝑖</m:t>
                              </m:r>
                            </m:sub>
                            <m:sup/>
                            <m:e>
                              <m:sSubSup>
                                <m:sSubSupPr>
                                  <m:ctrlPr>
                                    <a:rPr lang="en-US" altLang="zh-CN" sz="2400" i="1">
                                      <a:solidFill>
                                        <a:srgbClr val="0000FF"/>
                                      </a:solidFill>
                                      <a:latin typeface="Cambria Math" panose="02040503050406030204" pitchFamily="18" charset="0"/>
                                    </a:rPr>
                                  </m:ctrlPr>
                                </m:sSubSupPr>
                                <m:e>
                                  <m:r>
                                    <a:rPr lang="en-US" altLang="zh-CN" sz="2400" i="1">
                                      <a:solidFill>
                                        <a:srgbClr val="0000FF"/>
                                      </a:solidFill>
                                      <a:latin typeface="Cambria Math" panose="02040503050406030204" pitchFamily="18" charset="0"/>
                                    </a:rPr>
                                    <m:t>𝜕</m:t>
                                  </m:r>
                                </m:e>
                                <m:sub>
                                  <m:r>
                                    <a:rPr lang="en-US" altLang="zh-CN" sz="2400" i="1">
                                      <a:solidFill>
                                        <a:srgbClr val="0000FF"/>
                                      </a:solidFill>
                                      <a:latin typeface="Cambria Math" panose="02040503050406030204" pitchFamily="18" charset="0"/>
                                    </a:rPr>
                                    <m:t>𝑥</m:t>
                                  </m:r>
                                </m:sub>
                                <m:sup>
                                  <m:r>
                                    <a:rPr lang="en-US" altLang="zh-CN" sz="2400" i="1">
                                      <a:solidFill>
                                        <a:srgbClr val="0000FF"/>
                                      </a:solidFill>
                                      <a:latin typeface="Cambria Math" panose="02040503050406030204" pitchFamily="18" charset="0"/>
                                    </a:rPr>
                                    <m:t>2</m:t>
                                  </m:r>
                                </m:sup>
                              </m:sSubSup>
                              <m:sSub>
                                <m:sSubPr>
                                  <m:ctrlPr>
                                    <a:rPr lang="en-US" altLang="zh-CN"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𝑢</m:t>
                                  </m:r>
                                </m:e>
                                <m:sub>
                                  <m:r>
                                    <a:rPr lang="en-US" altLang="zh-CN" sz="2400" i="1">
                                      <a:solidFill>
                                        <a:srgbClr val="0000FF"/>
                                      </a:solidFill>
                                      <a:latin typeface="Cambria Math" panose="02040503050406030204" pitchFamily="18" charset="0"/>
                                    </a:rPr>
                                    <m:t>𝜃</m:t>
                                  </m:r>
                                </m:sub>
                              </m:sSub>
                              <m:d>
                                <m:dPr>
                                  <m:ctrlPr>
                                    <a:rPr lang="en-US" altLang="zh-CN" sz="2400" b="1" i="1">
                                      <a:solidFill>
                                        <a:srgbClr val="0000FF"/>
                                      </a:solidFill>
                                      <a:latin typeface="Cambria Math" panose="02040503050406030204" pitchFamily="18" charset="0"/>
                                    </a:rPr>
                                  </m:ctrlPr>
                                </m:dPr>
                                <m:e>
                                  <m:r>
                                    <a:rPr lang="en-US" altLang="zh-CN" sz="2400" b="1" i="1">
                                      <a:solidFill>
                                        <a:srgbClr val="0000FF"/>
                                      </a:solidFill>
                                      <a:latin typeface="Cambria Math" panose="02040503050406030204" pitchFamily="18" charset="0"/>
                                    </a:rPr>
                                    <m:t>𝒙</m:t>
                                  </m:r>
                                </m:e>
                              </m:d>
                              <m:r>
                                <a:rPr lang="en-US" altLang="zh-CN" sz="2400" i="1">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𝑅</m:t>
                              </m:r>
                              <m:d>
                                <m:dPr>
                                  <m:ctrlPr>
                                    <a:rPr lang="en-US" altLang="zh-CN" sz="2400" i="1">
                                      <a:solidFill>
                                        <a:srgbClr val="0000FF"/>
                                      </a:solidFill>
                                      <a:latin typeface="Cambria Math" panose="02040503050406030204" pitchFamily="18" charset="0"/>
                                    </a:rPr>
                                  </m:ctrlPr>
                                </m:dPr>
                                <m:e>
                                  <m:r>
                                    <a:rPr lang="en-US" altLang="zh-CN" sz="2400" b="1" i="1">
                                      <a:solidFill>
                                        <a:srgbClr val="0000FF"/>
                                      </a:solidFill>
                                      <a:latin typeface="Cambria Math" panose="02040503050406030204" pitchFamily="18" charset="0"/>
                                    </a:rPr>
                                    <m:t>𝒙</m:t>
                                  </m:r>
                                </m:e>
                              </m:d>
                            </m:e>
                          </m:nary>
                        </m:e>
                      </m:d>
                      <m:r>
                        <a:rPr lang="en-US" altLang="zh-CN" sz="2400" i="1">
                          <a:latin typeface="Cambria Math" panose="02040503050406030204" pitchFamily="18" charset="0"/>
                        </a:rPr>
                        <m:t> (</m:t>
                      </m:r>
                      <m:nary>
                        <m:naryPr>
                          <m:chr m:val="∑"/>
                          <m:ctrlPr>
                            <a:rPr lang="en-US" altLang="zh-CN" sz="2400" i="1">
                              <a:solidFill>
                                <a:srgbClr val="FF0000"/>
                              </a:solidFill>
                              <a:latin typeface="Cambria Math" panose="02040503050406030204" pitchFamily="18" charset="0"/>
                            </a:rPr>
                          </m:ctrlPr>
                        </m:naryPr>
                        <m:sub>
                          <m:r>
                            <a:rPr lang="en-US" altLang="zh-CN" sz="2400" i="1">
                              <a:solidFill>
                                <a:srgbClr val="FF0000"/>
                              </a:solidFill>
                              <a:latin typeface="Cambria Math" panose="02040503050406030204" pitchFamily="18" charset="0"/>
                            </a:rPr>
                            <m:t>𝑖</m:t>
                          </m:r>
                        </m:sub>
                        <m:sup>
                          <m:r>
                            <a:rPr lang="en-US" altLang="zh-CN" sz="2400" i="1">
                              <a:solidFill>
                                <a:srgbClr val="FF0000"/>
                              </a:solidFill>
                              <a:latin typeface="Cambria Math" panose="02040503050406030204" pitchFamily="18" charset="0"/>
                            </a:rPr>
                            <m:t>𝐷</m:t>
                          </m:r>
                        </m:sup>
                        <m:e>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num>
                            <m:den>
                              <m:r>
                                <a:rPr lang="en-US" altLang="zh-CN" sz="2400" i="1">
                                  <a:solidFill>
                                    <a:srgbClr val="FF0000"/>
                                  </a:solidFill>
                                  <a:latin typeface="Cambria Math" panose="02040503050406030204" pitchFamily="18" charset="0"/>
                                </a:rPr>
                                <m:t>𝜕𝜃</m:t>
                              </m:r>
                            </m:den>
                          </m:f>
                          <m:sSubSup>
                            <m:sSubSupPr>
                              <m:ctrlPr>
                                <a:rPr lang="en-US" altLang="zh-CN" sz="2400" i="1">
                                  <a:solidFill>
                                    <a:srgbClr val="FF0000"/>
                                  </a:solidFill>
                                  <a:latin typeface="Cambria Math" panose="02040503050406030204" pitchFamily="18" charset="0"/>
                                </a:rPr>
                              </m:ctrlPr>
                            </m:sSubSupPr>
                            <m:e>
                              <m:r>
                                <a:rPr lang="en-US" altLang="zh-CN" sz="2400" i="1">
                                  <a:solidFill>
                                    <a:srgbClr val="FF0000"/>
                                  </a:solidFill>
                                  <a:latin typeface="Cambria Math" panose="02040503050406030204" pitchFamily="18" charset="0"/>
                                </a:rPr>
                                <m:t>𝜕</m:t>
                              </m:r>
                            </m:e>
                            <m:sub>
                              <m:r>
                                <a:rPr lang="en-US" altLang="zh-CN" sz="2400" i="1">
                                  <a:solidFill>
                                    <a:srgbClr val="FF0000"/>
                                  </a:solidFill>
                                  <a:latin typeface="Cambria Math" panose="02040503050406030204" pitchFamily="18" charset="0"/>
                                </a:rPr>
                                <m:t>𝑥</m:t>
                              </m:r>
                            </m:sub>
                            <m:sup>
                              <m:r>
                                <a:rPr lang="en-US" altLang="zh-CN" sz="2400" i="1">
                                  <a:solidFill>
                                    <a:srgbClr val="FF0000"/>
                                  </a:solidFill>
                                  <a:latin typeface="Cambria Math" panose="02040503050406030204" pitchFamily="18" charset="0"/>
                                </a:rPr>
                                <m:t>2</m:t>
                              </m:r>
                            </m:sup>
                          </m:sSubSup>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𝑢</m:t>
                              </m:r>
                            </m:e>
                            <m:sub>
                              <m:r>
                                <a:rPr lang="en-US" altLang="zh-CN" sz="2400" i="1">
                                  <a:solidFill>
                                    <a:srgbClr val="FF0000"/>
                                  </a:solidFill>
                                  <a:latin typeface="Cambria Math" panose="02040503050406030204" pitchFamily="18" charset="0"/>
                                </a:rPr>
                                <m:t>𝜃</m:t>
                              </m:r>
                            </m:sub>
                          </m:sSub>
                          <m:r>
                            <a:rPr lang="en-US" altLang="zh-CN" sz="2400" i="1">
                              <a:solidFill>
                                <a:srgbClr val="FF0000"/>
                              </a:solidFill>
                              <a:latin typeface="Cambria Math" panose="02040503050406030204" pitchFamily="18" charset="0"/>
                            </a:rPr>
                            <m:t>(</m:t>
                          </m:r>
                          <m:r>
                            <a:rPr lang="en-US" altLang="zh-CN" sz="2400" b="1" i="1">
                              <a:solidFill>
                                <a:srgbClr val="FF0000"/>
                              </a:solidFill>
                              <a:latin typeface="Cambria Math" panose="02040503050406030204" pitchFamily="18" charset="0"/>
                            </a:rPr>
                            <m:t>𝒙</m:t>
                          </m:r>
                        </m:e>
                      </m:nary>
                      <m:r>
                        <a:rPr lang="en-US" altLang="zh-CN" sz="2400" i="1">
                          <a:solidFill>
                            <a:srgbClr val="FF0000"/>
                          </a:solidFill>
                          <a:latin typeface="Cambria Math" panose="02040503050406030204" pitchFamily="18" charset="0"/>
                        </a:rPr>
                        <m:t>)</m:t>
                      </m:r>
                      <m:r>
                        <a:rPr lang="en-US" altLang="zh-CN" sz="2400" i="1">
                          <a:latin typeface="Cambria Math" panose="02040503050406030204" pitchFamily="18" charset="0"/>
                        </a:rPr>
                        <m:t>)</m:t>
                      </m:r>
                    </m:oMath>
                    <m:oMath xmlns:m="http://schemas.openxmlformats.org/officeDocument/2006/math">
                      <m:r>
                        <a:rPr lang="en-US" altLang="zh-CN" sz="2400" i="1">
                          <a:latin typeface="Cambria Math" panose="02040503050406030204" pitchFamily="18" charset="0"/>
                        </a:rPr>
                        <m:t>=</m:t>
                      </m:r>
                      <m:r>
                        <a:rPr lang="en-US" altLang="zh-CN" sz="2400" i="1">
                          <a:latin typeface="Cambria Math" panose="02040503050406030204" pitchFamily="18" charset="0"/>
                        </a:rPr>
                        <m:t>𝑔𝑟𝑎𝑑</m:t>
                      </m:r>
                      <m:r>
                        <a:rPr lang="en-US" altLang="zh-CN" sz="2400" i="1">
                          <a:latin typeface="Cambria Math" panose="02040503050406030204" pitchFamily="18" charset="0"/>
                        </a:rPr>
                        <m:t>(</m:t>
                      </m:r>
                      <m:r>
                        <a:rPr lang="en-US" altLang="zh-CN" sz="2400" i="1">
                          <a:latin typeface="Cambria Math" panose="02040503050406030204" pitchFamily="18" charset="0"/>
                        </a:rPr>
                        <m:t>𝜃</m:t>
                      </m:r>
                      <m:r>
                        <a:rPr lang="en-US" altLang="zh-CN" sz="2400" i="1">
                          <a:latin typeface="Cambria Math" panose="02040503050406030204" pitchFamily="18" charset="0"/>
                        </a:rPr>
                        <m:t>)</m:t>
                      </m:r>
                    </m:oMath>
                  </m:oMathPara>
                </a14:m>
                <a:endParaRPr lang="zh-CN" altLang="en-US" sz="2400" dirty="0"/>
              </a:p>
            </p:txBody>
          </p:sp>
        </mc:Choice>
        <mc:Fallback xmlns="">
          <p:sp>
            <p:nvSpPr>
              <p:cNvPr id="3" name="文本框 2">
                <a:extLst>
                  <a:ext uri="{FF2B5EF4-FFF2-40B4-BE49-F238E27FC236}">
                    <a16:creationId xmlns:a16="http://schemas.microsoft.com/office/drawing/2014/main" id="{A3A644D0-F17E-4DA0-8A99-88F94F9B694F}"/>
                  </a:ext>
                </a:extLst>
              </p:cNvPr>
              <p:cNvSpPr txBox="1">
                <a:spLocks noRot="1" noChangeAspect="1" noMove="1" noResize="1" noEditPoints="1" noAdjustHandles="1" noChangeArrowheads="1" noChangeShapeType="1" noTextEdit="1"/>
              </p:cNvSpPr>
              <p:nvPr/>
            </p:nvSpPr>
            <p:spPr>
              <a:xfrm>
                <a:off x="1966452" y="3038167"/>
                <a:ext cx="8259097" cy="2538644"/>
              </a:xfrm>
              <a:prstGeom prst="rect">
                <a:avLst/>
              </a:prstGeom>
              <a:blipFill>
                <a:blip r:embed="rId4"/>
                <a:stretch>
                  <a:fillRect b="-21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22961211"/>
      </p:ext>
    </p:extLst>
  </p:cSld>
  <p:clrMapOvr>
    <a:masterClrMapping/>
  </p:clrMapOvr>
  <mc:AlternateContent xmlns:mc="http://schemas.openxmlformats.org/markup-compatibility/2006" xmlns:p14="http://schemas.microsoft.com/office/powerpoint/2010/main">
    <mc:Choice Requires="p14">
      <p:transition spd="slow" p14:dur="2000" advTm="12659"/>
    </mc:Choice>
    <mc:Fallback xmlns="">
      <p:transition spd="slow" advTm="12659"/>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7">
            <a:extLst>
              <a:ext uri="{FF2B5EF4-FFF2-40B4-BE49-F238E27FC236}">
                <a16:creationId xmlns:a16="http://schemas.microsoft.com/office/drawing/2014/main" id="{4C4AE310-ADDF-442F-BF34-0CDEC583B4E8}"/>
              </a:ext>
            </a:extLst>
          </p:cNvPr>
          <p:cNvSpPr/>
          <p:nvPr/>
        </p:nvSpPr>
        <p:spPr>
          <a:xfrm>
            <a:off x="152400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From SGD to SDGD</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ED5C67DB-842E-416D-B188-5192CE3721D8}"/>
                  </a:ext>
                </a:extLst>
              </p:cNvPr>
              <p:cNvSpPr txBox="1"/>
              <p:nvPr/>
            </p:nvSpPr>
            <p:spPr>
              <a:xfrm>
                <a:off x="1691148" y="1118892"/>
                <a:ext cx="8809702" cy="1163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𝑔𝑟𝑎</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rPr>
                            <m:t>𝐼</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𝜃</m:t>
                          </m:r>
                        </m:e>
                      </m:d>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m:t>
                          </m:r>
                          <m:r>
                            <a:rPr lang="en-US" altLang="zh-CN" sz="2400" i="1">
                              <a:latin typeface="Cambria Math" panose="02040503050406030204" pitchFamily="18" charset="0"/>
                            </a:rPr>
                            <m:t>𝑙</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𝜃</m:t>
                              </m:r>
                            </m:e>
                          </m:d>
                        </m:num>
                        <m:den>
                          <m:r>
                            <a:rPr lang="en-US" altLang="zh-CN" sz="2400" i="1">
                              <a:latin typeface="Cambria Math" panose="02040503050406030204" pitchFamily="18" charset="0"/>
                            </a:rPr>
                            <m:t>𝜕𝜃</m:t>
                          </m:r>
                        </m:den>
                      </m:f>
                      <m:r>
                        <a:rPr lang="en-US" altLang="zh-CN" sz="2400" i="1">
                          <a:latin typeface="Cambria Math" panose="02040503050406030204" pitchFamily="18" charset="0"/>
                        </a:rPr>
                        <m:t>= (</m:t>
                      </m:r>
                      <m:nary>
                        <m:naryPr>
                          <m:chr m:val="∑"/>
                          <m:supHide m:val="on"/>
                          <m:ctrlPr>
                            <a:rPr lang="en-US" altLang="zh-CN" sz="2400" i="1">
                              <a:solidFill>
                                <a:srgbClr val="0000FF"/>
                              </a:solidFill>
                              <a:latin typeface="Cambria Math" panose="02040503050406030204" pitchFamily="18" charset="0"/>
                            </a:rPr>
                          </m:ctrlPr>
                        </m:naryPr>
                        <m:sub>
                          <m:r>
                            <a:rPr lang="en-US" altLang="zh-CN" sz="2400" i="1">
                              <a:solidFill>
                                <a:srgbClr val="0000FF"/>
                              </a:solidFill>
                              <a:latin typeface="Cambria Math" panose="02040503050406030204" pitchFamily="18" charset="0"/>
                            </a:rPr>
                            <m:t>𝑖</m:t>
                          </m:r>
                        </m:sub>
                        <m:sup/>
                        <m:e>
                          <m:sSubSup>
                            <m:sSubSupPr>
                              <m:ctrlPr>
                                <a:rPr lang="en-US" altLang="zh-CN" sz="2400" i="1">
                                  <a:solidFill>
                                    <a:srgbClr val="0000FF"/>
                                  </a:solidFill>
                                  <a:latin typeface="Cambria Math" panose="02040503050406030204" pitchFamily="18" charset="0"/>
                                </a:rPr>
                              </m:ctrlPr>
                            </m:sSubSupPr>
                            <m:e>
                              <m:r>
                                <a:rPr lang="en-US" altLang="zh-CN" sz="2400" i="1">
                                  <a:solidFill>
                                    <a:srgbClr val="0000FF"/>
                                  </a:solidFill>
                                  <a:latin typeface="Cambria Math" panose="02040503050406030204" pitchFamily="18" charset="0"/>
                                </a:rPr>
                                <m:t>𝜕</m:t>
                              </m:r>
                            </m:e>
                            <m:sub>
                              <m:r>
                                <a:rPr lang="en-US" altLang="zh-CN" sz="2400" i="1">
                                  <a:solidFill>
                                    <a:srgbClr val="0000FF"/>
                                  </a:solidFill>
                                  <a:latin typeface="Cambria Math" panose="02040503050406030204" pitchFamily="18" charset="0"/>
                                </a:rPr>
                                <m:t>𝑥</m:t>
                              </m:r>
                            </m:sub>
                            <m:sup>
                              <m:r>
                                <a:rPr lang="en-US" altLang="zh-CN" sz="2400" i="1">
                                  <a:solidFill>
                                    <a:srgbClr val="0000FF"/>
                                  </a:solidFill>
                                  <a:latin typeface="Cambria Math" panose="02040503050406030204" pitchFamily="18" charset="0"/>
                                </a:rPr>
                                <m:t>2</m:t>
                              </m:r>
                            </m:sup>
                          </m:sSubSup>
                          <m:sSub>
                            <m:sSubPr>
                              <m:ctrlPr>
                                <a:rPr lang="en-US" altLang="zh-CN"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𝑢</m:t>
                              </m:r>
                            </m:e>
                            <m:sub>
                              <m:r>
                                <a:rPr lang="en-US" altLang="zh-CN" sz="2400" i="1">
                                  <a:solidFill>
                                    <a:srgbClr val="0000FF"/>
                                  </a:solidFill>
                                  <a:latin typeface="Cambria Math" panose="02040503050406030204" pitchFamily="18" charset="0"/>
                                </a:rPr>
                                <m:t>𝜃</m:t>
                              </m:r>
                            </m:sub>
                          </m:sSub>
                          <m:d>
                            <m:dPr>
                              <m:ctrlPr>
                                <a:rPr lang="en-US" altLang="zh-CN" sz="2400" b="1" i="1">
                                  <a:solidFill>
                                    <a:srgbClr val="0000FF"/>
                                  </a:solidFill>
                                  <a:latin typeface="Cambria Math" panose="02040503050406030204" pitchFamily="18" charset="0"/>
                                </a:rPr>
                              </m:ctrlPr>
                            </m:dPr>
                            <m:e>
                              <m:r>
                                <a:rPr lang="en-US" altLang="zh-CN" sz="2400" b="1" i="1">
                                  <a:solidFill>
                                    <a:srgbClr val="0000FF"/>
                                  </a:solidFill>
                                  <a:latin typeface="Cambria Math" panose="02040503050406030204" pitchFamily="18" charset="0"/>
                                </a:rPr>
                                <m:t>𝒙</m:t>
                              </m:r>
                            </m:e>
                          </m:d>
                          <m:r>
                            <a:rPr lang="en-US" altLang="zh-CN" sz="2400" i="1">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𝑅</m:t>
                          </m:r>
                          <m:d>
                            <m:dPr>
                              <m:ctrlPr>
                                <a:rPr lang="en-US" altLang="zh-CN" sz="2400" i="1">
                                  <a:solidFill>
                                    <a:srgbClr val="0000FF"/>
                                  </a:solidFill>
                                  <a:latin typeface="Cambria Math" panose="02040503050406030204" pitchFamily="18" charset="0"/>
                                </a:rPr>
                              </m:ctrlPr>
                            </m:dPr>
                            <m:e>
                              <m:r>
                                <a:rPr lang="en-US" altLang="zh-CN" sz="2400" b="1" i="1">
                                  <a:solidFill>
                                    <a:srgbClr val="0000FF"/>
                                  </a:solidFill>
                                  <a:latin typeface="Cambria Math" panose="02040503050406030204" pitchFamily="18" charset="0"/>
                                </a:rPr>
                                <m:t>𝒙</m:t>
                              </m:r>
                            </m:e>
                          </m:d>
                        </m:e>
                      </m:nary>
                      <m:r>
                        <a:rPr lang="en-US" altLang="zh-CN" sz="2400" i="1">
                          <a:latin typeface="Cambria Math" panose="02040503050406030204" pitchFamily="18" charset="0"/>
                        </a:rPr>
                        <m:t>)(</m:t>
                      </m:r>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𝐷</m:t>
                          </m:r>
                        </m:num>
                        <m:den>
                          <m:r>
                            <a:rPr lang="en-US" altLang="zh-CN" sz="2400" i="1">
                              <a:solidFill>
                                <a:srgbClr val="FF0000"/>
                              </a:solidFill>
                              <a:latin typeface="Cambria Math" panose="02040503050406030204" pitchFamily="18" charset="0"/>
                            </a:rPr>
                            <m:t>𝐼</m:t>
                          </m:r>
                        </m:den>
                      </m:f>
                      <m:nary>
                        <m:naryPr>
                          <m:chr m:val="∑"/>
                          <m:ctrlPr>
                            <a:rPr lang="en-US" altLang="zh-CN" sz="2400" i="1">
                              <a:solidFill>
                                <a:srgbClr val="FF0000"/>
                              </a:solidFill>
                              <a:latin typeface="Cambria Math" panose="02040503050406030204" pitchFamily="18" charset="0"/>
                            </a:rPr>
                          </m:ctrlPr>
                        </m:naryPr>
                        <m:sub>
                          <m:r>
                            <a:rPr lang="en-US" altLang="zh-CN" sz="2400" i="1">
                              <a:solidFill>
                                <a:srgbClr val="FF0000"/>
                              </a:solidFill>
                              <a:latin typeface="Cambria Math" panose="02040503050406030204" pitchFamily="18" charset="0"/>
                            </a:rPr>
                            <m:t>𝑖</m:t>
                          </m:r>
                        </m:sub>
                        <m:sup>
                          <m:r>
                            <a:rPr lang="en-US" altLang="zh-CN" sz="2400" i="1">
                              <a:solidFill>
                                <a:srgbClr val="FF0000"/>
                              </a:solidFill>
                              <a:latin typeface="Cambria Math" panose="02040503050406030204" pitchFamily="18" charset="0"/>
                            </a:rPr>
                            <m:t>𝐼</m:t>
                          </m:r>
                        </m:sup>
                        <m:e>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num>
                            <m:den>
                              <m:r>
                                <a:rPr lang="en-US" altLang="zh-CN" sz="2400" i="1">
                                  <a:solidFill>
                                    <a:srgbClr val="FF0000"/>
                                  </a:solidFill>
                                  <a:latin typeface="Cambria Math" panose="02040503050406030204" pitchFamily="18" charset="0"/>
                                </a:rPr>
                                <m:t>𝜕𝜃</m:t>
                              </m:r>
                            </m:den>
                          </m:f>
                          <m:sSubSup>
                            <m:sSubSupPr>
                              <m:ctrlPr>
                                <a:rPr lang="en-US" altLang="zh-CN" sz="2400" i="1">
                                  <a:solidFill>
                                    <a:srgbClr val="FF0000"/>
                                  </a:solidFill>
                                  <a:latin typeface="Cambria Math" panose="02040503050406030204" pitchFamily="18" charset="0"/>
                                </a:rPr>
                              </m:ctrlPr>
                            </m:sSubSupPr>
                            <m:e>
                              <m:r>
                                <a:rPr lang="en-US" altLang="zh-CN" sz="2400" i="1">
                                  <a:solidFill>
                                    <a:srgbClr val="FF0000"/>
                                  </a:solidFill>
                                  <a:latin typeface="Cambria Math" panose="02040503050406030204" pitchFamily="18" charset="0"/>
                                </a:rPr>
                                <m:t>𝜕</m:t>
                              </m:r>
                            </m:e>
                            <m:sub>
                              <m:r>
                                <a:rPr lang="en-US" altLang="zh-CN" sz="2400" i="1">
                                  <a:solidFill>
                                    <a:srgbClr val="FF0000"/>
                                  </a:solidFill>
                                  <a:latin typeface="Cambria Math" panose="02040503050406030204" pitchFamily="18" charset="0"/>
                                </a:rPr>
                                <m:t>𝑥</m:t>
                              </m:r>
                            </m:sub>
                            <m:sup>
                              <m:r>
                                <a:rPr lang="en-US" altLang="zh-CN" sz="2400" i="1">
                                  <a:solidFill>
                                    <a:srgbClr val="FF0000"/>
                                  </a:solidFill>
                                  <a:latin typeface="Cambria Math" panose="02040503050406030204" pitchFamily="18" charset="0"/>
                                </a:rPr>
                                <m:t>2</m:t>
                              </m:r>
                            </m:sup>
                          </m:sSubSup>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𝑢</m:t>
                              </m:r>
                            </m:e>
                            <m:sub>
                              <m:r>
                                <a:rPr lang="en-US" altLang="zh-CN" sz="2400" i="1">
                                  <a:solidFill>
                                    <a:srgbClr val="FF0000"/>
                                  </a:solidFill>
                                  <a:latin typeface="Cambria Math" panose="02040503050406030204" pitchFamily="18" charset="0"/>
                                </a:rPr>
                                <m:t>𝜃</m:t>
                              </m:r>
                            </m:sub>
                          </m:sSub>
                          <m:r>
                            <a:rPr lang="en-US" altLang="zh-CN" sz="2400" i="1">
                              <a:solidFill>
                                <a:srgbClr val="FF0000"/>
                              </a:solidFill>
                              <a:latin typeface="Cambria Math" panose="02040503050406030204" pitchFamily="18" charset="0"/>
                            </a:rPr>
                            <m:t>(</m:t>
                          </m:r>
                          <m:r>
                            <a:rPr lang="en-US" altLang="zh-CN" sz="2400" b="1" i="1">
                              <a:solidFill>
                                <a:srgbClr val="FF0000"/>
                              </a:solidFill>
                              <a:latin typeface="Cambria Math" panose="02040503050406030204" pitchFamily="18" charset="0"/>
                            </a:rPr>
                            <m:t>𝒙</m:t>
                          </m:r>
                        </m:e>
                      </m:nary>
                      <m:r>
                        <a:rPr lang="en-US" altLang="zh-CN" sz="2400" i="1">
                          <a:solidFill>
                            <a:srgbClr val="FF0000"/>
                          </a:solidFill>
                          <a:latin typeface="Cambria Math" panose="02040503050406030204" pitchFamily="18" charset="0"/>
                        </a:rPr>
                        <m:t>)</m:t>
                      </m:r>
                      <m:r>
                        <a:rPr lang="en-US" altLang="zh-CN" sz="2400" i="1">
                          <a:latin typeface="Cambria Math" panose="02040503050406030204" pitchFamily="18" charset="0"/>
                        </a:rPr>
                        <m:t>)</m:t>
                      </m:r>
                    </m:oMath>
                  </m:oMathPara>
                </a14:m>
                <a:endParaRPr lang="zh-CN" altLang="en-US" sz="2400" dirty="0"/>
              </a:p>
            </p:txBody>
          </p:sp>
        </mc:Choice>
        <mc:Fallback xmlns="">
          <p:sp>
            <p:nvSpPr>
              <p:cNvPr id="6" name="文本框 5">
                <a:extLst>
                  <a:ext uri="{FF2B5EF4-FFF2-40B4-BE49-F238E27FC236}">
                    <a16:creationId xmlns:a16="http://schemas.microsoft.com/office/drawing/2014/main" id="{ED5C67DB-842E-416D-B188-5192CE3721D8}"/>
                  </a:ext>
                </a:extLst>
              </p:cNvPr>
              <p:cNvSpPr txBox="1">
                <a:spLocks noRot="1" noChangeAspect="1" noMove="1" noResize="1" noEditPoints="1" noAdjustHandles="1" noChangeArrowheads="1" noChangeShapeType="1" noTextEdit="1"/>
              </p:cNvSpPr>
              <p:nvPr/>
            </p:nvSpPr>
            <p:spPr>
              <a:xfrm>
                <a:off x="1691148" y="1118892"/>
                <a:ext cx="8809702" cy="1163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A3A644D0-F17E-4DA0-8A99-88F94F9B694F}"/>
                  </a:ext>
                </a:extLst>
              </p:cNvPr>
              <p:cNvSpPr txBox="1"/>
              <p:nvPr/>
            </p:nvSpPr>
            <p:spPr>
              <a:xfrm>
                <a:off x="1966452" y="3038167"/>
                <a:ext cx="8259097" cy="25386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𝐼</m:t>
                          </m:r>
                        </m:sub>
                      </m:sSub>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𝑔𝑟𝑎</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rPr>
                                <m:t>𝐼</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𝜃</m:t>
                              </m:r>
                            </m:e>
                          </m:d>
                        </m:e>
                      </m:d>
                      <m:r>
                        <a:rPr lang="en-US" altLang="zh-CN" sz="2400" i="1">
                          <a:latin typeface="Cambria Math" panose="02040503050406030204" pitchFamily="18" charset="0"/>
                        </a:rPr>
                        <m:t>=</m:t>
                      </m:r>
                      <m:d>
                        <m:dPr>
                          <m:ctrlPr>
                            <a:rPr lang="en-US" altLang="zh-CN" sz="2400" i="1">
                              <a:solidFill>
                                <a:srgbClr val="0000FF"/>
                              </a:solidFill>
                              <a:latin typeface="Cambria Math" panose="02040503050406030204" pitchFamily="18" charset="0"/>
                            </a:rPr>
                          </m:ctrlPr>
                        </m:dPr>
                        <m:e>
                          <m:nary>
                            <m:naryPr>
                              <m:chr m:val="∑"/>
                              <m:supHide m:val="on"/>
                              <m:ctrlPr>
                                <a:rPr lang="en-US" altLang="zh-CN" sz="2400" i="1">
                                  <a:solidFill>
                                    <a:srgbClr val="0000FF"/>
                                  </a:solidFill>
                                  <a:latin typeface="Cambria Math" panose="02040503050406030204" pitchFamily="18" charset="0"/>
                                </a:rPr>
                              </m:ctrlPr>
                            </m:naryPr>
                            <m:sub>
                              <m:r>
                                <a:rPr lang="en-US" altLang="zh-CN" sz="2400" i="1">
                                  <a:solidFill>
                                    <a:srgbClr val="0000FF"/>
                                  </a:solidFill>
                                  <a:latin typeface="Cambria Math" panose="02040503050406030204" pitchFamily="18" charset="0"/>
                                </a:rPr>
                                <m:t>𝑖</m:t>
                              </m:r>
                            </m:sub>
                            <m:sup/>
                            <m:e>
                              <m:sSubSup>
                                <m:sSubSupPr>
                                  <m:ctrlPr>
                                    <a:rPr lang="en-US" altLang="zh-CN" sz="2400" i="1">
                                      <a:solidFill>
                                        <a:srgbClr val="0000FF"/>
                                      </a:solidFill>
                                      <a:latin typeface="Cambria Math" panose="02040503050406030204" pitchFamily="18" charset="0"/>
                                    </a:rPr>
                                  </m:ctrlPr>
                                </m:sSubSupPr>
                                <m:e>
                                  <m:r>
                                    <a:rPr lang="en-US" altLang="zh-CN" sz="2400" i="1">
                                      <a:solidFill>
                                        <a:srgbClr val="0000FF"/>
                                      </a:solidFill>
                                      <a:latin typeface="Cambria Math" panose="02040503050406030204" pitchFamily="18" charset="0"/>
                                    </a:rPr>
                                    <m:t>𝜕</m:t>
                                  </m:r>
                                </m:e>
                                <m:sub>
                                  <m:r>
                                    <a:rPr lang="en-US" altLang="zh-CN" sz="2400" i="1">
                                      <a:solidFill>
                                        <a:srgbClr val="0000FF"/>
                                      </a:solidFill>
                                      <a:latin typeface="Cambria Math" panose="02040503050406030204" pitchFamily="18" charset="0"/>
                                    </a:rPr>
                                    <m:t>𝑥</m:t>
                                  </m:r>
                                </m:sub>
                                <m:sup>
                                  <m:r>
                                    <a:rPr lang="en-US" altLang="zh-CN" sz="2400" i="1">
                                      <a:solidFill>
                                        <a:srgbClr val="0000FF"/>
                                      </a:solidFill>
                                      <a:latin typeface="Cambria Math" panose="02040503050406030204" pitchFamily="18" charset="0"/>
                                    </a:rPr>
                                    <m:t>2</m:t>
                                  </m:r>
                                </m:sup>
                              </m:sSubSup>
                              <m:sSub>
                                <m:sSubPr>
                                  <m:ctrlPr>
                                    <a:rPr lang="en-US" altLang="zh-CN"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𝑢</m:t>
                                  </m:r>
                                </m:e>
                                <m:sub>
                                  <m:r>
                                    <a:rPr lang="en-US" altLang="zh-CN" sz="2400" i="1">
                                      <a:solidFill>
                                        <a:srgbClr val="0000FF"/>
                                      </a:solidFill>
                                      <a:latin typeface="Cambria Math" panose="02040503050406030204" pitchFamily="18" charset="0"/>
                                    </a:rPr>
                                    <m:t>𝜃</m:t>
                                  </m:r>
                                </m:sub>
                              </m:sSub>
                              <m:d>
                                <m:dPr>
                                  <m:ctrlPr>
                                    <a:rPr lang="en-US" altLang="zh-CN" sz="2400" b="1" i="1">
                                      <a:solidFill>
                                        <a:srgbClr val="0000FF"/>
                                      </a:solidFill>
                                      <a:latin typeface="Cambria Math" panose="02040503050406030204" pitchFamily="18" charset="0"/>
                                    </a:rPr>
                                  </m:ctrlPr>
                                </m:dPr>
                                <m:e>
                                  <m:r>
                                    <a:rPr lang="en-US" altLang="zh-CN" sz="2400" b="1" i="1">
                                      <a:solidFill>
                                        <a:srgbClr val="0000FF"/>
                                      </a:solidFill>
                                      <a:latin typeface="Cambria Math" panose="02040503050406030204" pitchFamily="18" charset="0"/>
                                    </a:rPr>
                                    <m:t>𝒙</m:t>
                                  </m:r>
                                </m:e>
                              </m:d>
                              <m:r>
                                <a:rPr lang="en-US" altLang="zh-CN" sz="2400" i="1">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𝑅</m:t>
                              </m:r>
                              <m:d>
                                <m:dPr>
                                  <m:ctrlPr>
                                    <a:rPr lang="en-US" altLang="zh-CN" sz="2400" i="1">
                                      <a:solidFill>
                                        <a:srgbClr val="0000FF"/>
                                      </a:solidFill>
                                      <a:latin typeface="Cambria Math" panose="02040503050406030204" pitchFamily="18" charset="0"/>
                                    </a:rPr>
                                  </m:ctrlPr>
                                </m:dPr>
                                <m:e>
                                  <m:r>
                                    <a:rPr lang="en-US" altLang="zh-CN" sz="2400" b="1" i="1">
                                      <a:solidFill>
                                        <a:srgbClr val="0000FF"/>
                                      </a:solidFill>
                                      <a:latin typeface="Cambria Math" panose="02040503050406030204" pitchFamily="18" charset="0"/>
                                    </a:rPr>
                                    <m:t>𝒙</m:t>
                                  </m:r>
                                </m:e>
                              </m:d>
                            </m:e>
                          </m:nary>
                        </m:e>
                      </m: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𝐼</m:t>
                          </m:r>
                        </m:sub>
                      </m:sSub>
                      <m:r>
                        <a:rPr lang="en-US" altLang="zh-CN" sz="2400" i="1">
                          <a:latin typeface="Cambria Math" panose="02040503050406030204" pitchFamily="18" charset="0"/>
                        </a:rPr>
                        <m:t>(</m:t>
                      </m:r>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𝐷</m:t>
                          </m:r>
                        </m:num>
                        <m:den>
                          <m:r>
                            <a:rPr lang="en-US" altLang="zh-CN" sz="2400" i="1">
                              <a:solidFill>
                                <a:srgbClr val="FF0000"/>
                              </a:solidFill>
                              <a:latin typeface="Cambria Math" panose="02040503050406030204" pitchFamily="18" charset="0"/>
                            </a:rPr>
                            <m:t>𝐼</m:t>
                          </m:r>
                        </m:den>
                      </m:f>
                      <m:nary>
                        <m:naryPr>
                          <m:chr m:val="∑"/>
                          <m:ctrlPr>
                            <a:rPr lang="en-US" altLang="zh-CN" sz="2400" i="1">
                              <a:solidFill>
                                <a:srgbClr val="FF0000"/>
                              </a:solidFill>
                              <a:latin typeface="Cambria Math" panose="02040503050406030204" pitchFamily="18" charset="0"/>
                            </a:rPr>
                          </m:ctrlPr>
                        </m:naryPr>
                        <m:sub>
                          <m:r>
                            <a:rPr lang="en-US" altLang="zh-CN" sz="2400" i="1">
                              <a:solidFill>
                                <a:srgbClr val="FF0000"/>
                              </a:solidFill>
                              <a:latin typeface="Cambria Math" panose="02040503050406030204" pitchFamily="18" charset="0"/>
                            </a:rPr>
                            <m:t>𝑖</m:t>
                          </m:r>
                        </m:sub>
                        <m:sup>
                          <m:r>
                            <a:rPr lang="en-US" altLang="zh-CN" sz="2400" i="1">
                              <a:solidFill>
                                <a:srgbClr val="FF0000"/>
                              </a:solidFill>
                              <a:latin typeface="Cambria Math" panose="02040503050406030204" pitchFamily="18" charset="0"/>
                            </a:rPr>
                            <m:t>𝐼</m:t>
                          </m:r>
                        </m:sup>
                        <m:e>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num>
                            <m:den>
                              <m:r>
                                <a:rPr lang="en-US" altLang="zh-CN" sz="2400" i="1">
                                  <a:solidFill>
                                    <a:srgbClr val="FF0000"/>
                                  </a:solidFill>
                                  <a:latin typeface="Cambria Math" panose="02040503050406030204" pitchFamily="18" charset="0"/>
                                </a:rPr>
                                <m:t>𝜕𝜃</m:t>
                              </m:r>
                            </m:den>
                          </m:f>
                          <m:sSubSup>
                            <m:sSubSupPr>
                              <m:ctrlPr>
                                <a:rPr lang="en-US" altLang="zh-CN" sz="2400" i="1">
                                  <a:solidFill>
                                    <a:srgbClr val="FF0000"/>
                                  </a:solidFill>
                                  <a:latin typeface="Cambria Math" panose="02040503050406030204" pitchFamily="18" charset="0"/>
                                </a:rPr>
                              </m:ctrlPr>
                            </m:sSubSupPr>
                            <m:e>
                              <m:r>
                                <a:rPr lang="en-US" altLang="zh-CN" sz="2400" i="1">
                                  <a:solidFill>
                                    <a:srgbClr val="FF0000"/>
                                  </a:solidFill>
                                  <a:latin typeface="Cambria Math" panose="02040503050406030204" pitchFamily="18" charset="0"/>
                                </a:rPr>
                                <m:t>𝜕</m:t>
                              </m:r>
                            </m:e>
                            <m:sub>
                              <m:r>
                                <a:rPr lang="en-US" altLang="zh-CN" sz="2400" i="1">
                                  <a:solidFill>
                                    <a:srgbClr val="FF0000"/>
                                  </a:solidFill>
                                  <a:latin typeface="Cambria Math" panose="02040503050406030204" pitchFamily="18" charset="0"/>
                                </a:rPr>
                                <m:t>𝑥</m:t>
                              </m:r>
                            </m:sub>
                            <m:sup>
                              <m:r>
                                <a:rPr lang="en-US" altLang="zh-CN" sz="2400" i="1">
                                  <a:solidFill>
                                    <a:srgbClr val="FF0000"/>
                                  </a:solidFill>
                                  <a:latin typeface="Cambria Math" panose="02040503050406030204" pitchFamily="18" charset="0"/>
                                </a:rPr>
                                <m:t>2</m:t>
                              </m:r>
                            </m:sup>
                          </m:sSubSup>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𝑢</m:t>
                              </m:r>
                            </m:e>
                            <m:sub>
                              <m:r>
                                <a:rPr lang="en-US" altLang="zh-CN" sz="2400" i="1">
                                  <a:solidFill>
                                    <a:srgbClr val="FF0000"/>
                                  </a:solidFill>
                                  <a:latin typeface="Cambria Math" panose="02040503050406030204" pitchFamily="18" charset="0"/>
                                </a:rPr>
                                <m:t>𝜃</m:t>
                              </m:r>
                            </m:sub>
                          </m:sSub>
                          <m:r>
                            <a:rPr lang="en-US" altLang="zh-CN" sz="2400" i="1">
                              <a:solidFill>
                                <a:srgbClr val="FF0000"/>
                              </a:solidFill>
                              <a:latin typeface="Cambria Math" panose="02040503050406030204" pitchFamily="18" charset="0"/>
                            </a:rPr>
                            <m:t>(</m:t>
                          </m:r>
                          <m:r>
                            <a:rPr lang="en-US" altLang="zh-CN" sz="2400" b="1" i="1">
                              <a:solidFill>
                                <a:srgbClr val="FF0000"/>
                              </a:solidFill>
                              <a:latin typeface="Cambria Math" panose="02040503050406030204" pitchFamily="18" charset="0"/>
                            </a:rPr>
                            <m:t>𝒙</m:t>
                          </m:r>
                        </m:e>
                      </m:nary>
                      <m:r>
                        <a:rPr lang="en-US" altLang="zh-CN" sz="2400" i="1">
                          <a:solidFill>
                            <a:srgbClr val="FF0000"/>
                          </a:solidFill>
                          <a:latin typeface="Cambria Math" panose="02040503050406030204" pitchFamily="18" charset="0"/>
                        </a:rPr>
                        <m:t>)</m:t>
                      </m:r>
                      <m:r>
                        <a:rPr lang="en-US" altLang="zh-CN" sz="2400" i="1">
                          <a:latin typeface="Cambria Math" panose="02040503050406030204" pitchFamily="18" charset="0"/>
                        </a:rPr>
                        <m:t>) </m:t>
                      </m:r>
                    </m:oMath>
                    <m:oMath xmlns:m="http://schemas.openxmlformats.org/officeDocument/2006/math">
                      <m:r>
                        <a:rPr lang="en-US" altLang="zh-CN" sz="2400" i="1">
                          <a:latin typeface="Cambria Math" panose="02040503050406030204" pitchFamily="18" charset="0"/>
                        </a:rPr>
                        <m:t>   =</m:t>
                      </m:r>
                      <m:d>
                        <m:dPr>
                          <m:ctrlPr>
                            <a:rPr lang="en-US" altLang="zh-CN" sz="2400" i="1">
                              <a:solidFill>
                                <a:srgbClr val="0000FF"/>
                              </a:solidFill>
                              <a:latin typeface="Cambria Math" panose="02040503050406030204" pitchFamily="18" charset="0"/>
                            </a:rPr>
                          </m:ctrlPr>
                        </m:dPr>
                        <m:e>
                          <m:nary>
                            <m:naryPr>
                              <m:chr m:val="∑"/>
                              <m:supHide m:val="on"/>
                              <m:ctrlPr>
                                <a:rPr lang="en-US" altLang="zh-CN" sz="2400" i="1">
                                  <a:solidFill>
                                    <a:srgbClr val="0000FF"/>
                                  </a:solidFill>
                                  <a:latin typeface="Cambria Math" panose="02040503050406030204" pitchFamily="18" charset="0"/>
                                </a:rPr>
                              </m:ctrlPr>
                            </m:naryPr>
                            <m:sub>
                              <m:r>
                                <a:rPr lang="en-US" altLang="zh-CN" sz="2400" i="1">
                                  <a:solidFill>
                                    <a:srgbClr val="0000FF"/>
                                  </a:solidFill>
                                  <a:latin typeface="Cambria Math" panose="02040503050406030204" pitchFamily="18" charset="0"/>
                                </a:rPr>
                                <m:t>𝑖</m:t>
                              </m:r>
                            </m:sub>
                            <m:sup/>
                            <m:e>
                              <m:sSubSup>
                                <m:sSubSupPr>
                                  <m:ctrlPr>
                                    <a:rPr lang="en-US" altLang="zh-CN" sz="2400" i="1">
                                      <a:solidFill>
                                        <a:srgbClr val="0000FF"/>
                                      </a:solidFill>
                                      <a:latin typeface="Cambria Math" panose="02040503050406030204" pitchFamily="18" charset="0"/>
                                    </a:rPr>
                                  </m:ctrlPr>
                                </m:sSubSupPr>
                                <m:e>
                                  <m:r>
                                    <a:rPr lang="en-US" altLang="zh-CN" sz="2400" i="1">
                                      <a:solidFill>
                                        <a:srgbClr val="0000FF"/>
                                      </a:solidFill>
                                      <a:latin typeface="Cambria Math" panose="02040503050406030204" pitchFamily="18" charset="0"/>
                                    </a:rPr>
                                    <m:t>𝜕</m:t>
                                  </m:r>
                                </m:e>
                                <m:sub>
                                  <m:r>
                                    <a:rPr lang="en-US" altLang="zh-CN" sz="2400" i="1">
                                      <a:solidFill>
                                        <a:srgbClr val="0000FF"/>
                                      </a:solidFill>
                                      <a:latin typeface="Cambria Math" panose="02040503050406030204" pitchFamily="18" charset="0"/>
                                    </a:rPr>
                                    <m:t>𝑥</m:t>
                                  </m:r>
                                </m:sub>
                                <m:sup>
                                  <m:r>
                                    <a:rPr lang="en-US" altLang="zh-CN" sz="2400" i="1">
                                      <a:solidFill>
                                        <a:srgbClr val="0000FF"/>
                                      </a:solidFill>
                                      <a:latin typeface="Cambria Math" panose="02040503050406030204" pitchFamily="18" charset="0"/>
                                    </a:rPr>
                                    <m:t>2</m:t>
                                  </m:r>
                                </m:sup>
                              </m:sSubSup>
                              <m:sSub>
                                <m:sSubPr>
                                  <m:ctrlPr>
                                    <a:rPr lang="en-US" altLang="zh-CN"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𝑢</m:t>
                                  </m:r>
                                </m:e>
                                <m:sub>
                                  <m:r>
                                    <a:rPr lang="en-US" altLang="zh-CN" sz="2400" i="1">
                                      <a:solidFill>
                                        <a:srgbClr val="0000FF"/>
                                      </a:solidFill>
                                      <a:latin typeface="Cambria Math" panose="02040503050406030204" pitchFamily="18" charset="0"/>
                                    </a:rPr>
                                    <m:t>𝜃</m:t>
                                  </m:r>
                                </m:sub>
                              </m:sSub>
                              <m:d>
                                <m:dPr>
                                  <m:ctrlPr>
                                    <a:rPr lang="en-US" altLang="zh-CN" sz="2400" b="1" i="1">
                                      <a:solidFill>
                                        <a:srgbClr val="0000FF"/>
                                      </a:solidFill>
                                      <a:latin typeface="Cambria Math" panose="02040503050406030204" pitchFamily="18" charset="0"/>
                                    </a:rPr>
                                  </m:ctrlPr>
                                </m:dPr>
                                <m:e>
                                  <m:r>
                                    <a:rPr lang="en-US" altLang="zh-CN" sz="2400" b="1" i="1">
                                      <a:solidFill>
                                        <a:srgbClr val="0000FF"/>
                                      </a:solidFill>
                                      <a:latin typeface="Cambria Math" panose="02040503050406030204" pitchFamily="18" charset="0"/>
                                    </a:rPr>
                                    <m:t>𝒙</m:t>
                                  </m:r>
                                </m:e>
                              </m:d>
                              <m:r>
                                <a:rPr lang="en-US" altLang="zh-CN" sz="2400" i="1">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𝑅</m:t>
                              </m:r>
                              <m:d>
                                <m:dPr>
                                  <m:ctrlPr>
                                    <a:rPr lang="en-US" altLang="zh-CN" sz="2400" i="1">
                                      <a:solidFill>
                                        <a:srgbClr val="0000FF"/>
                                      </a:solidFill>
                                      <a:latin typeface="Cambria Math" panose="02040503050406030204" pitchFamily="18" charset="0"/>
                                    </a:rPr>
                                  </m:ctrlPr>
                                </m:dPr>
                                <m:e>
                                  <m:r>
                                    <a:rPr lang="en-US" altLang="zh-CN" sz="2400" b="1" i="1">
                                      <a:solidFill>
                                        <a:srgbClr val="0000FF"/>
                                      </a:solidFill>
                                      <a:latin typeface="Cambria Math" panose="02040503050406030204" pitchFamily="18" charset="0"/>
                                    </a:rPr>
                                    <m:t>𝒙</m:t>
                                  </m:r>
                                </m:e>
                              </m:d>
                            </m:e>
                          </m:nary>
                        </m:e>
                      </m:d>
                      <m:r>
                        <a:rPr lang="en-US" altLang="zh-CN" sz="2400" i="1">
                          <a:latin typeface="Cambria Math" panose="02040503050406030204" pitchFamily="18" charset="0"/>
                        </a:rPr>
                        <m:t> (</m:t>
                      </m:r>
                      <m:nary>
                        <m:naryPr>
                          <m:chr m:val="∑"/>
                          <m:ctrlPr>
                            <a:rPr lang="en-US" altLang="zh-CN" sz="2400" i="1">
                              <a:solidFill>
                                <a:srgbClr val="FF0000"/>
                              </a:solidFill>
                              <a:latin typeface="Cambria Math" panose="02040503050406030204" pitchFamily="18" charset="0"/>
                            </a:rPr>
                          </m:ctrlPr>
                        </m:naryPr>
                        <m:sub>
                          <m:r>
                            <a:rPr lang="en-US" altLang="zh-CN" sz="2400" i="1">
                              <a:solidFill>
                                <a:srgbClr val="FF0000"/>
                              </a:solidFill>
                              <a:latin typeface="Cambria Math" panose="02040503050406030204" pitchFamily="18" charset="0"/>
                            </a:rPr>
                            <m:t>𝑖</m:t>
                          </m:r>
                        </m:sub>
                        <m:sup>
                          <m:r>
                            <a:rPr lang="en-US" altLang="zh-CN" sz="2400" i="1">
                              <a:solidFill>
                                <a:srgbClr val="FF0000"/>
                              </a:solidFill>
                              <a:latin typeface="Cambria Math" panose="02040503050406030204" pitchFamily="18" charset="0"/>
                            </a:rPr>
                            <m:t>𝐷</m:t>
                          </m:r>
                        </m:sup>
                        <m:e>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num>
                            <m:den>
                              <m:r>
                                <a:rPr lang="en-US" altLang="zh-CN" sz="2400" i="1">
                                  <a:solidFill>
                                    <a:srgbClr val="FF0000"/>
                                  </a:solidFill>
                                  <a:latin typeface="Cambria Math" panose="02040503050406030204" pitchFamily="18" charset="0"/>
                                </a:rPr>
                                <m:t>𝜕𝜃</m:t>
                              </m:r>
                            </m:den>
                          </m:f>
                          <m:sSubSup>
                            <m:sSubSupPr>
                              <m:ctrlPr>
                                <a:rPr lang="en-US" altLang="zh-CN" sz="2400" i="1">
                                  <a:solidFill>
                                    <a:srgbClr val="FF0000"/>
                                  </a:solidFill>
                                  <a:latin typeface="Cambria Math" panose="02040503050406030204" pitchFamily="18" charset="0"/>
                                </a:rPr>
                              </m:ctrlPr>
                            </m:sSubSupPr>
                            <m:e>
                              <m:r>
                                <a:rPr lang="en-US" altLang="zh-CN" sz="2400" i="1">
                                  <a:solidFill>
                                    <a:srgbClr val="FF0000"/>
                                  </a:solidFill>
                                  <a:latin typeface="Cambria Math" panose="02040503050406030204" pitchFamily="18" charset="0"/>
                                </a:rPr>
                                <m:t>𝜕</m:t>
                              </m:r>
                            </m:e>
                            <m:sub>
                              <m:r>
                                <a:rPr lang="en-US" altLang="zh-CN" sz="2400" i="1">
                                  <a:solidFill>
                                    <a:srgbClr val="FF0000"/>
                                  </a:solidFill>
                                  <a:latin typeface="Cambria Math" panose="02040503050406030204" pitchFamily="18" charset="0"/>
                                </a:rPr>
                                <m:t>𝑥</m:t>
                              </m:r>
                            </m:sub>
                            <m:sup>
                              <m:r>
                                <a:rPr lang="en-US" altLang="zh-CN" sz="2400" i="1">
                                  <a:solidFill>
                                    <a:srgbClr val="FF0000"/>
                                  </a:solidFill>
                                  <a:latin typeface="Cambria Math" panose="02040503050406030204" pitchFamily="18" charset="0"/>
                                </a:rPr>
                                <m:t>2</m:t>
                              </m:r>
                            </m:sup>
                          </m:sSubSup>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𝑢</m:t>
                              </m:r>
                            </m:e>
                            <m:sub>
                              <m:r>
                                <a:rPr lang="en-US" altLang="zh-CN" sz="2400" i="1">
                                  <a:solidFill>
                                    <a:srgbClr val="FF0000"/>
                                  </a:solidFill>
                                  <a:latin typeface="Cambria Math" panose="02040503050406030204" pitchFamily="18" charset="0"/>
                                </a:rPr>
                                <m:t>𝜃</m:t>
                              </m:r>
                            </m:sub>
                          </m:sSub>
                          <m:r>
                            <a:rPr lang="en-US" altLang="zh-CN" sz="2400" i="1">
                              <a:solidFill>
                                <a:srgbClr val="FF0000"/>
                              </a:solidFill>
                              <a:latin typeface="Cambria Math" panose="02040503050406030204" pitchFamily="18" charset="0"/>
                            </a:rPr>
                            <m:t>(</m:t>
                          </m:r>
                          <m:r>
                            <a:rPr lang="en-US" altLang="zh-CN" sz="2400" b="1" i="1">
                              <a:solidFill>
                                <a:srgbClr val="FF0000"/>
                              </a:solidFill>
                              <a:latin typeface="Cambria Math" panose="02040503050406030204" pitchFamily="18" charset="0"/>
                            </a:rPr>
                            <m:t>𝒙</m:t>
                          </m:r>
                        </m:e>
                      </m:nary>
                      <m:r>
                        <a:rPr lang="en-US" altLang="zh-CN" sz="2400" i="1">
                          <a:solidFill>
                            <a:srgbClr val="FF0000"/>
                          </a:solidFill>
                          <a:latin typeface="Cambria Math" panose="02040503050406030204" pitchFamily="18" charset="0"/>
                        </a:rPr>
                        <m:t>)</m:t>
                      </m:r>
                      <m:r>
                        <a:rPr lang="en-US" altLang="zh-CN" sz="2400" i="1">
                          <a:latin typeface="Cambria Math" panose="02040503050406030204" pitchFamily="18" charset="0"/>
                        </a:rPr>
                        <m:t>)</m:t>
                      </m:r>
                    </m:oMath>
                    <m:oMath xmlns:m="http://schemas.openxmlformats.org/officeDocument/2006/math">
                      <m:r>
                        <a:rPr lang="en-US" altLang="zh-CN" sz="2400" i="1">
                          <a:latin typeface="Cambria Math" panose="02040503050406030204" pitchFamily="18" charset="0"/>
                        </a:rPr>
                        <m:t>=</m:t>
                      </m:r>
                      <m:r>
                        <a:rPr lang="en-US" altLang="zh-CN" sz="2400" i="1">
                          <a:latin typeface="Cambria Math" panose="02040503050406030204" pitchFamily="18" charset="0"/>
                        </a:rPr>
                        <m:t>𝑔𝑟𝑎𝑑</m:t>
                      </m:r>
                      <m:r>
                        <a:rPr lang="en-US" altLang="zh-CN" sz="2400" i="1">
                          <a:latin typeface="Cambria Math" panose="02040503050406030204" pitchFamily="18" charset="0"/>
                        </a:rPr>
                        <m:t>(</m:t>
                      </m:r>
                      <m:r>
                        <a:rPr lang="en-US" altLang="zh-CN" sz="2400" i="1">
                          <a:latin typeface="Cambria Math" panose="02040503050406030204" pitchFamily="18" charset="0"/>
                        </a:rPr>
                        <m:t>𝜃</m:t>
                      </m:r>
                      <m:r>
                        <a:rPr lang="en-US" altLang="zh-CN" sz="2400" i="1">
                          <a:latin typeface="Cambria Math" panose="02040503050406030204" pitchFamily="18" charset="0"/>
                        </a:rPr>
                        <m:t>)</m:t>
                      </m:r>
                    </m:oMath>
                  </m:oMathPara>
                </a14:m>
                <a:endParaRPr lang="zh-CN" altLang="en-US" sz="2400" dirty="0"/>
              </a:p>
            </p:txBody>
          </p:sp>
        </mc:Choice>
        <mc:Fallback xmlns="">
          <p:sp>
            <p:nvSpPr>
              <p:cNvPr id="3" name="文本框 2">
                <a:extLst>
                  <a:ext uri="{FF2B5EF4-FFF2-40B4-BE49-F238E27FC236}">
                    <a16:creationId xmlns:a16="http://schemas.microsoft.com/office/drawing/2014/main" id="{A3A644D0-F17E-4DA0-8A99-88F94F9B694F}"/>
                  </a:ext>
                </a:extLst>
              </p:cNvPr>
              <p:cNvSpPr txBox="1">
                <a:spLocks noRot="1" noChangeAspect="1" noMove="1" noResize="1" noEditPoints="1" noAdjustHandles="1" noChangeArrowheads="1" noChangeShapeType="1" noTextEdit="1"/>
              </p:cNvSpPr>
              <p:nvPr/>
            </p:nvSpPr>
            <p:spPr>
              <a:xfrm>
                <a:off x="1966452" y="3038167"/>
                <a:ext cx="8259097" cy="2538644"/>
              </a:xfrm>
              <a:prstGeom prst="rect">
                <a:avLst/>
              </a:prstGeom>
              <a:blipFill>
                <a:blip r:embed="rId4"/>
                <a:stretch>
                  <a:fillRect b="-21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95170976"/>
      </p:ext>
    </p:extLst>
  </p:cSld>
  <p:clrMapOvr>
    <a:masterClrMapping/>
  </p:clrMapOvr>
  <mc:AlternateContent xmlns:mc="http://schemas.openxmlformats.org/markup-compatibility/2006" xmlns:p14="http://schemas.microsoft.com/office/powerpoint/2010/main">
    <mc:Choice Requires="p14">
      <p:transition spd="slow" p14:dur="2000" advTm="12659"/>
    </mc:Choice>
    <mc:Fallback xmlns="">
      <p:transition spd="slow" advTm="12659"/>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7">
            <a:extLst>
              <a:ext uri="{FF2B5EF4-FFF2-40B4-BE49-F238E27FC236}">
                <a16:creationId xmlns:a16="http://schemas.microsoft.com/office/drawing/2014/main" id="{4C4AE310-ADDF-442F-BF34-0CDEC583B4E8}"/>
              </a:ext>
            </a:extLst>
          </p:cNvPr>
          <p:cNvSpPr/>
          <p:nvPr/>
        </p:nvSpPr>
        <p:spPr>
          <a:xfrm>
            <a:off x="152400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Numerical examples </a:t>
            </a:r>
          </a:p>
        </p:txBody>
      </p:sp>
      <p:pic>
        <p:nvPicPr>
          <p:cNvPr id="2" name="图片 1">
            <a:extLst>
              <a:ext uri="{FF2B5EF4-FFF2-40B4-BE49-F238E27FC236}">
                <a16:creationId xmlns:a16="http://schemas.microsoft.com/office/drawing/2014/main" id="{EC486EAC-F457-4087-B30A-30CCC1C9AB4A}"/>
              </a:ext>
            </a:extLst>
          </p:cNvPr>
          <p:cNvPicPr>
            <a:picLocks noChangeAspect="1"/>
          </p:cNvPicPr>
          <p:nvPr/>
        </p:nvPicPr>
        <p:blipFill rotWithShape="1">
          <a:blip r:embed="rId3"/>
          <a:srcRect r="11613"/>
          <a:stretch/>
        </p:blipFill>
        <p:spPr>
          <a:xfrm>
            <a:off x="1524000" y="1554632"/>
            <a:ext cx="8985475" cy="4167743"/>
          </a:xfrm>
          <a:prstGeom prst="rect">
            <a:avLst/>
          </a:prstGeom>
        </p:spPr>
      </p:pic>
    </p:spTree>
    <p:extLst>
      <p:ext uri="{BB962C8B-B14F-4D97-AF65-F5344CB8AC3E}">
        <p14:creationId xmlns:p14="http://schemas.microsoft.com/office/powerpoint/2010/main" val="3224288334"/>
      </p:ext>
    </p:extLst>
  </p:cSld>
  <p:clrMapOvr>
    <a:masterClrMapping/>
  </p:clrMapOvr>
  <mc:AlternateContent xmlns:mc="http://schemas.openxmlformats.org/markup-compatibility/2006" xmlns:p14="http://schemas.microsoft.com/office/powerpoint/2010/main">
    <mc:Choice Requires="p14">
      <p:transition spd="slow" p14:dur="2000" advTm="12659"/>
    </mc:Choice>
    <mc:Fallback xmlns="">
      <p:transition spd="slow" advTm="12659"/>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7">
            <a:extLst>
              <a:ext uri="{FF2B5EF4-FFF2-40B4-BE49-F238E27FC236}">
                <a16:creationId xmlns:a16="http://schemas.microsoft.com/office/drawing/2014/main" id="{4C4AE310-ADDF-442F-BF34-0CDEC583B4E8}"/>
              </a:ext>
            </a:extLst>
          </p:cNvPr>
          <p:cNvSpPr/>
          <p:nvPr/>
        </p:nvSpPr>
        <p:spPr>
          <a:xfrm>
            <a:off x="152400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Numerical examples </a:t>
            </a:r>
          </a:p>
        </p:txBody>
      </p:sp>
      <p:pic>
        <p:nvPicPr>
          <p:cNvPr id="3" name="图片 2">
            <a:extLst>
              <a:ext uri="{FF2B5EF4-FFF2-40B4-BE49-F238E27FC236}">
                <a16:creationId xmlns:a16="http://schemas.microsoft.com/office/drawing/2014/main" id="{0F3E82C6-2218-4F47-B5A9-FBD9FC45E30D}"/>
              </a:ext>
            </a:extLst>
          </p:cNvPr>
          <p:cNvPicPr>
            <a:picLocks noChangeAspect="1"/>
          </p:cNvPicPr>
          <p:nvPr/>
        </p:nvPicPr>
        <p:blipFill>
          <a:blip r:embed="rId3"/>
          <a:stretch>
            <a:fillRect/>
          </a:stretch>
        </p:blipFill>
        <p:spPr>
          <a:xfrm>
            <a:off x="1524000" y="1461043"/>
            <a:ext cx="9144000" cy="3935914"/>
          </a:xfrm>
          <a:prstGeom prst="rect">
            <a:avLst/>
          </a:prstGeom>
        </p:spPr>
      </p:pic>
    </p:spTree>
    <p:extLst>
      <p:ext uri="{BB962C8B-B14F-4D97-AF65-F5344CB8AC3E}">
        <p14:creationId xmlns:p14="http://schemas.microsoft.com/office/powerpoint/2010/main" val="352345284"/>
      </p:ext>
    </p:extLst>
  </p:cSld>
  <p:clrMapOvr>
    <a:masterClrMapping/>
  </p:clrMapOvr>
  <mc:AlternateContent xmlns:mc="http://schemas.openxmlformats.org/markup-compatibility/2006" xmlns:p14="http://schemas.microsoft.com/office/powerpoint/2010/main">
    <mc:Choice Requires="p14">
      <p:transition spd="slow" p14:dur="2000" advTm="12659"/>
    </mc:Choice>
    <mc:Fallback xmlns="">
      <p:transition spd="slow" advTm="12659"/>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1AEDF745-77FF-404C-9310-60AC79334870}"/>
              </a:ext>
            </a:extLst>
          </p:cNvPr>
          <p:cNvSpPr txBox="1"/>
          <p:nvPr/>
        </p:nvSpPr>
        <p:spPr>
          <a:xfrm>
            <a:off x="2508233" y="2915259"/>
            <a:ext cx="7175533" cy="707886"/>
          </a:xfrm>
          <a:prstGeom prst="rect">
            <a:avLst/>
          </a:prstGeom>
          <a:noFill/>
        </p:spPr>
        <p:txBody>
          <a:bodyPr wrap="square" rtlCol="0">
            <a:spAutoFit/>
          </a:bodyPr>
          <a:lstStyle/>
          <a:p>
            <a:pPr algn="ctr"/>
            <a:r>
              <a:rPr lang="en-US"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Thank you for your attention!</a:t>
            </a:r>
          </a:p>
        </p:txBody>
      </p:sp>
      <p:pic>
        <p:nvPicPr>
          <p:cNvPr id="7" name="图片 6">
            <a:extLst>
              <a:ext uri="{FF2B5EF4-FFF2-40B4-BE49-F238E27FC236}">
                <a16:creationId xmlns:a16="http://schemas.microsoft.com/office/drawing/2014/main" id="{C1D5C787-1D7A-48F7-9AA7-82482EBDE5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69759" y="6263149"/>
            <a:ext cx="822241" cy="594851"/>
          </a:xfrm>
          <a:prstGeom prst="rect">
            <a:avLst/>
          </a:prstGeom>
        </p:spPr>
      </p:pic>
    </p:spTree>
    <p:extLst>
      <p:ext uri="{BB962C8B-B14F-4D97-AF65-F5344CB8AC3E}">
        <p14:creationId xmlns:p14="http://schemas.microsoft.com/office/powerpoint/2010/main" val="3096667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FCFDE3-40B6-4433-8F84-EF9DB33119F3}"/>
              </a:ext>
            </a:extLst>
          </p:cNvPr>
          <p:cNvSpPr txBox="1"/>
          <p:nvPr/>
        </p:nvSpPr>
        <p:spPr>
          <a:xfrm>
            <a:off x="403822" y="176382"/>
            <a:ext cx="195919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Contents</a:t>
            </a:r>
          </a:p>
        </p:txBody>
      </p:sp>
      <p:sp>
        <p:nvSpPr>
          <p:cNvPr id="3" name="TextBox 2">
            <a:extLst>
              <a:ext uri="{FF2B5EF4-FFF2-40B4-BE49-F238E27FC236}">
                <a16:creationId xmlns:a16="http://schemas.microsoft.com/office/drawing/2014/main" id="{40995739-E99A-480E-B6F1-78D505E4124B}"/>
              </a:ext>
            </a:extLst>
          </p:cNvPr>
          <p:cNvSpPr txBox="1"/>
          <p:nvPr/>
        </p:nvSpPr>
        <p:spPr>
          <a:xfrm>
            <a:off x="781393" y="1076498"/>
            <a:ext cx="7086603" cy="818685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An alphabet of PINNs – an overview</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Gradient-enhanced PINNs: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gPINNs</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Conservative PINNs via domain decomposition: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cPINNs</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Extended PINNs via domain decomposition: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xPINNs</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PINNs for fractional PDEs: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fPINNs</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PINNs for stochastic PDEs: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sPINNs</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Summary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References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790838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pins imag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6165"/>
            <a:ext cx="1819890" cy="18198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pins imag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99358" y="-36165"/>
            <a:ext cx="1692642" cy="16926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pins image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03621" y="4164265"/>
            <a:ext cx="7784757" cy="242740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330711" y="142458"/>
            <a:ext cx="8168647" cy="402180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marL="0" marR="0" lvl="0" indent="0" algn="l" defTabSz="410730" rtl="0" eaLnBrk="1" fontAlgn="auto" latinLnBrk="1" hangingPunct="0">
              <a:lnSpc>
                <a:spcPct val="100000"/>
              </a:lnSpc>
              <a:spcBef>
                <a:spcPts val="0"/>
              </a:spcBef>
              <a:spcAft>
                <a:spcPts val="0"/>
              </a:spcAft>
              <a:buClrTx/>
              <a:buSzTx/>
              <a:buFontTx/>
              <a:buNone/>
              <a:tabLst/>
              <a:defRPr/>
            </a:pPr>
            <a:r>
              <a:rPr kumimoji="0" lang="en-US" sz="2800" b="1" i="0" u="sng" strike="noStrike" kern="1200" cap="none" spc="0" normalizeH="0" baseline="0" noProof="0" dirty="0">
                <a:ln>
                  <a:noFill/>
                </a:ln>
                <a:solidFill>
                  <a:srgbClr val="000000"/>
                </a:solidFill>
                <a:effectLst/>
                <a:uLnTx/>
                <a:uFillTx/>
                <a:latin typeface="Trebuchet MS"/>
                <a:ea typeface="+mn-ea"/>
                <a:cs typeface="+mn-cs"/>
              </a:rPr>
              <a:t>An Alphabet of </a:t>
            </a:r>
            <a:r>
              <a:rPr kumimoji="0" lang="en-US" sz="2800" b="1" i="0" u="sng" strike="noStrike" kern="1200" cap="none" spc="0" normalizeH="0" baseline="0" noProof="0" dirty="0">
                <a:ln>
                  <a:noFill/>
                </a:ln>
                <a:solidFill>
                  <a:srgbClr val="FF0000"/>
                </a:solidFill>
                <a:effectLst/>
                <a:uLnTx/>
                <a:uFillTx/>
                <a:latin typeface="Trebuchet MS"/>
                <a:ea typeface="+mn-ea"/>
                <a:cs typeface="+mn-cs"/>
              </a:rPr>
              <a:t>PINNs </a:t>
            </a:r>
            <a:r>
              <a:rPr kumimoji="0" lang="en-US" sz="1687" b="1" i="0" u="sng" strike="noStrike" kern="1200" cap="none" spc="0" normalizeH="0" baseline="0" noProof="0" dirty="0">
                <a:ln>
                  <a:noFill/>
                </a:ln>
                <a:solidFill>
                  <a:srgbClr val="FFFFFF"/>
                </a:solidFill>
                <a:effectLst/>
                <a:uLnTx/>
                <a:uFillTx/>
                <a:latin typeface="Trebuchet MS"/>
                <a:ea typeface="+mn-ea"/>
                <a:cs typeface="+mn-cs"/>
              </a:rPr>
              <a:t>aper in Nature Physics Reviews, June 2021)</a:t>
            </a:r>
            <a:endParaRPr kumimoji="0" lang="en-US" sz="1687" b="1" i="0" u="none" strike="noStrike" kern="1200" cap="none" spc="0" normalizeH="0" baseline="0" noProof="0" dirty="0">
              <a:ln>
                <a:noFill/>
              </a:ln>
              <a:solidFill>
                <a:srgbClr val="FFFFFF"/>
              </a:solidFill>
              <a:effectLst/>
              <a:uLnTx/>
              <a:uFillTx/>
              <a:latin typeface="Trebuchet MS"/>
              <a:ea typeface="+mn-ea"/>
              <a:cs typeface="+mn-cs"/>
            </a:endParaRPr>
          </a:p>
          <a:p>
            <a:pPr marL="0" marR="0" lvl="0" indent="0" algn="l" defTabSz="410730" rtl="0" eaLnBrk="1" fontAlgn="auto" latinLnBrk="1" hangingPunct="0">
              <a:lnSpc>
                <a:spcPct val="100000"/>
              </a:lnSpc>
              <a:spcBef>
                <a:spcPts val="0"/>
              </a:spcBef>
              <a:spcAft>
                <a:spcPts val="0"/>
              </a:spcAft>
              <a:buClrTx/>
              <a:buSzTx/>
              <a:buFontTx/>
              <a:buNone/>
              <a:tabLst/>
              <a:defRPr/>
            </a:pPr>
            <a:endParaRPr kumimoji="0" lang="en-US" sz="1266" b="1" i="0" u="none" strike="noStrike" kern="1200" cap="none" spc="0" normalizeH="0" baseline="0" noProof="0" dirty="0">
              <a:ln>
                <a:noFill/>
              </a:ln>
              <a:solidFill>
                <a:srgbClr val="000000"/>
              </a:solidFill>
              <a:effectLst/>
              <a:uLnTx/>
              <a:uFillTx/>
              <a:latin typeface="Trebuchet MS"/>
              <a:ea typeface="+mn-ea"/>
              <a:cs typeface="+mn-cs"/>
            </a:endParaRPr>
          </a:p>
          <a:p>
            <a:pPr marL="401801" marR="0" lvl="0" indent="-401801" algn="l" defTabSz="410730" rtl="0" eaLnBrk="1" fontAlgn="auto" latinLnBrk="1" hangingPunct="0">
              <a:lnSpc>
                <a:spcPct val="100000"/>
              </a:lnSpc>
              <a:spcBef>
                <a:spcPts val="0"/>
              </a:spcBef>
              <a:spcAft>
                <a:spcPts val="0"/>
              </a:spcAft>
              <a:buClrTx/>
              <a:buSzTx/>
              <a:buFont typeface="Wingdings" panose="05000000000000000000" pitchFamily="2" charset="2"/>
              <a:buChar char="§"/>
              <a:tabLst/>
              <a:defRPr/>
            </a:pPr>
            <a:r>
              <a:rPr kumimoji="0" lang="en-US" sz="2400" b="1" i="0" u="none" strike="noStrike" kern="1200" cap="none" spc="0" normalizeH="0" baseline="0" noProof="0" dirty="0" err="1">
                <a:ln>
                  <a:noFill/>
                </a:ln>
                <a:solidFill>
                  <a:srgbClr val="0070C0"/>
                </a:solidFill>
                <a:effectLst/>
                <a:uLnTx/>
                <a:uFillTx/>
                <a:latin typeface="Comic Sans MS" panose="030F0702030302020204" pitchFamily="66" charset="0"/>
                <a:ea typeface="+mn-ea"/>
                <a:cs typeface="+mn-cs"/>
              </a:rPr>
              <a:t>vPINNs</a:t>
            </a:r>
            <a:r>
              <a:rPr kumimoji="0" lang="en-US" sz="2400" b="1" i="0" u="none" strike="noStrike" kern="1200" cap="none" spc="0" normalizeH="0" baseline="0" noProof="0" dirty="0">
                <a:ln>
                  <a:noFill/>
                </a:ln>
                <a:solidFill>
                  <a:srgbClr val="0070C0"/>
                </a:solidFill>
                <a:effectLst/>
                <a:uLnTx/>
                <a:uFillTx/>
                <a:latin typeface="Comic Sans MS" panose="030F0702030302020204" pitchFamily="66" charset="0"/>
                <a:ea typeface="+mn-ea"/>
                <a:cs typeface="+mn-cs"/>
              </a:rPr>
              <a:t>/hp-</a:t>
            </a:r>
            <a:r>
              <a:rPr kumimoji="0" lang="en-US" sz="2400" b="1" i="0" u="none" strike="noStrike" kern="1200" cap="none" spc="0" normalizeH="0" baseline="0" noProof="0" dirty="0" err="1">
                <a:ln>
                  <a:noFill/>
                </a:ln>
                <a:solidFill>
                  <a:srgbClr val="0070C0"/>
                </a:solidFill>
                <a:effectLst/>
                <a:uLnTx/>
                <a:uFillTx/>
                <a:latin typeface="Comic Sans MS" panose="030F0702030302020204" pitchFamily="66" charset="0"/>
                <a:ea typeface="+mn-ea"/>
                <a:cs typeface="+mn-cs"/>
              </a:rPr>
              <a:t>vPINNs</a:t>
            </a:r>
            <a:r>
              <a:rPr kumimoji="0" lang="en-US" sz="2400" b="1" i="0" u="none" strike="noStrike" kern="1200" cap="none" spc="0" normalizeH="0" baseline="0" noProof="0" dirty="0">
                <a:ln>
                  <a:noFill/>
                </a:ln>
                <a:solidFill>
                  <a:srgbClr val="0070C0"/>
                </a:solidFill>
                <a:effectLst/>
                <a:uLnTx/>
                <a:uFillTx/>
                <a:latin typeface="Comic Sans MS" panose="030F0702030302020204" pitchFamily="66" charset="0"/>
                <a:ea typeface="+mn-ea"/>
                <a:cs typeface="+mn-cs"/>
              </a:rPr>
              <a:t>: variational PINNs (Lecture 9)</a:t>
            </a:r>
          </a:p>
          <a:p>
            <a:pPr marL="401801" marR="0" lvl="0" indent="-401801" algn="l" defTabSz="410730" rtl="0" eaLnBrk="1" fontAlgn="auto" latinLnBrk="1" hangingPunct="0">
              <a:lnSpc>
                <a:spcPct val="100000"/>
              </a:lnSpc>
              <a:spcBef>
                <a:spcPts val="0"/>
              </a:spcBef>
              <a:spcAft>
                <a:spcPts val="0"/>
              </a:spcAft>
              <a:buClrTx/>
              <a:buSzTx/>
              <a:buFont typeface="Wingdings" panose="05000000000000000000" pitchFamily="2" charset="2"/>
              <a:buChar char="§"/>
              <a:tabLst/>
              <a:defRPr/>
            </a:pPr>
            <a:endParaRPr kumimoji="0" lang="en-US" sz="2400" b="1" i="0" u="none" strike="noStrike" kern="1200" cap="none" spc="0" normalizeH="0" baseline="0" noProof="0" dirty="0">
              <a:ln>
                <a:noFill/>
              </a:ln>
              <a:solidFill>
                <a:srgbClr val="0070C0"/>
              </a:solidFill>
              <a:effectLst/>
              <a:uLnTx/>
              <a:uFillTx/>
              <a:latin typeface="Comic Sans MS" panose="030F0702030302020204" pitchFamily="66" charset="0"/>
              <a:ea typeface="+mn-ea"/>
              <a:cs typeface="+mn-cs"/>
            </a:endParaRPr>
          </a:p>
          <a:p>
            <a:pPr marL="401801" marR="0" lvl="0" indent="-401801" algn="l" defTabSz="410730" rtl="0" eaLnBrk="1" fontAlgn="auto" latinLnBrk="1" hangingPunct="0">
              <a:lnSpc>
                <a:spcPct val="100000"/>
              </a:lnSpc>
              <a:spcBef>
                <a:spcPts val="0"/>
              </a:spcBef>
              <a:spcAft>
                <a:spcPts val="0"/>
              </a:spcAft>
              <a:buClrTx/>
              <a:buSzTx/>
              <a:buFont typeface="Wingdings" panose="05000000000000000000" pitchFamily="2" charset="2"/>
              <a:buChar char="§"/>
              <a:tabLst/>
              <a:defRPr/>
            </a:pPr>
            <a:r>
              <a:rPr kumimoji="0" lang="en-US" sz="2400" b="1" i="0" u="none" strike="noStrike" kern="1200" cap="none" spc="0" normalizeH="0" baseline="0" noProof="0" dirty="0" err="1">
                <a:ln>
                  <a:noFill/>
                </a:ln>
                <a:solidFill>
                  <a:srgbClr val="0070C0"/>
                </a:solidFill>
                <a:effectLst/>
                <a:uLnTx/>
                <a:uFillTx/>
                <a:latin typeface="Comic Sans MS" panose="030F0702030302020204" pitchFamily="66" charset="0"/>
                <a:ea typeface="+mn-ea"/>
                <a:cs typeface="+mn-cs"/>
              </a:rPr>
              <a:t>gPINNs</a:t>
            </a:r>
            <a:r>
              <a:rPr kumimoji="0" lang="en-US" sz="2400" b="1" i="0" u="none" strike="noStrike" kern="1200" cap="none" spc="0" normalizeH="0" baseline="0" noProof="0" dirty="0">
                <a:ln>
                  <a:noFill/>
                </a:ln>
                <a:solidFill>
                  <a:srgbClr val="0070C0"/>
                </a:solidFill>
                <a:effectLst/>
                <a:uLnTx/>
                <a:uFillTx/>
                <a:latin typeface="Comic Sans MS" panose="030F0702030302020204" pitchFamily="66" charset="0"/>
                <a:ea typeface="+mn-ea"/>
                <a:cs typeface="+mn-cs"/>
              </a:rPr>
              <a:t>: gradient-enhanced PINNs</a:t>
            </a:r>
          </a:p>
          <a:p>
            <a:pPr marL="401801" marR="0" lvl="0" indent="-401801" algn="l" defTabSz="410730" rtl="0" eaLnBrk="1" fontAlgn="auto" latinLnBrk="1" hangingPunct="0">
              <a:lnSpc>
                <a:spcPct val="100000"/>
              </a:lnSpc>
              <a:spcBef>
                <a:spcPts val="0"/>
              </a:spcBef>
              <a:spcAft>
                <a:spcPts val="0"/>
              </a:spcAft>
              <a:buClrTx/>
              <a:buSzTx/>
              <a:buFont typeface="Wingdings" panose="05000000000000000000" pitchFamily="2" charset="2"/>
              <a:buChar char="§"/>
              <a:tabLst/>
              <a:defRPr/>
            </a:pPr>
            <a:r>
              <a:rPr kumimoji="0" lang="en-US" sz="2400" b="1" i="0" u="none" strike="noStrike" kern="1200" cap="none" spc="0" normalizeH="0" baseline="0" noProof="0" dirty="0" err="1">
                <a:ln>
                  <a:noFill/>
                </a:ln>
                <a:solidFill>
                  <a:srgbClr val="0070C0"/>
                </a:solidFill>
                <a:effectLst/>
                <a:uLnTx/>
                <a:uFillTx/>
                <a:latin typeface="Comic Sans MS" panose="030F0702030302020204" pitchFamily="66" charset="0"/>
                <a:ea typeface="+mn-ea"/>
                <a:cs typeface="+mn-cs"/>
              </a:rPr>
              <a:t>cPINNs</a:t>
            </a:r>
            <a:r>
              <a:rPr kumimoji="0" lang="en-US" sz="2400" b="1" i="0" u="none" strike="noStrike" kern="1200" cap="none" spc="0" normalizeH="0" baseline="0" noProof="0" dirty="0">
                <a:ln>
                  <a:noFill/>
                </a:ln>
                <a:solidFill>
                  <a:srgbClr val="0070C0"/>
                </a:solidFill>
                <a:effectLst/>
                <a:uLnTx/>
                <a:uFillTx/>
                <a:latin typeface="Comic Sans MS" panose="030F0702030302020204" pitchFamily="66" charset="0"/>
                <a:ea typeface="+mn-ea"/>
                <a:cs typeface="+mn-cs"/>
              </a:rPr>
              <a:t>: conservative PINNs</a:t>
            </a:r>
          </a:p>
          <a:p>
            <a:pPr marL="401801" marR="0" lvl="0" indent="-401801" algn="l" defTabSz="410730" rtl="0" eaLnBrk="1" fontAlgn="auto" latinLnBrk="1" hangingPunct="0">
              <a:lnSpc>
                <a:spcPct val="100000"/>
              </a:lnSpc>
              <a:spcBef>
                <a:spcPts val="0"/>
              </a:spcBef>
              <a:spcAft>
                <a:spcPts val="0"/>
              </a:spcAft>
              <a:buClrTx/>
              <a:buSzTx/>
              <a:buFont typeface="Wingdings" panose="05000000000000000000" pitchFamily="2" charset="2"/>
              <a:buChar char="§"/>
              <a:tabLst/>
              <a:defRPr/>
            </a:pPr>
            <a:r>
              <a:rPr kumimoji="0" lang="en-US" sz="2400" b="1" i="0" u="none" strike="noStrike" kern="1200" cap="none" spc="0" normalizeH="0" baseline="0" noProof="0" dirty="0" err="1">
                <a:ln>
                  <a:noFill/>
                </a:ln>
                <a:solidFill>
                  <a:srgbClr val="600000"/>
                </a:solidFill>
                <a:effectLst/>
                <a:uLnTx/>
                <a:uFillTx/>
                <a:latin typeface="Comic Sans MS" panose="030F0702030302020204" pitchFamily="66" charset="0"/>
                <a:ea typeface="+mn-ea"/>
                <a:cs typeface="+mn-cs"/>
              </a:rPr>
              <a:t>xPINNs</a:t>
            </a:r>
            <a:r>
              <a:rPr kumimoji="0" lang="en-US" sz="2400" b="1" i="0" u="none" strike="noStrike" kern="1200" cap="none" spc="0" normalizeH="0" baseline="0" noProof="0" dirty="0">
                <a:ln>
                  <a:noFill/>
                </a:ln>
                <a:solidFill>
                  <a:srgbClr val="600000"/>
                </a:solidFill>
                <a:effectLst/>
                <a:uLnTx/>
                <a:uFillTx/>
                <a:latin typeface="Comic Sans MS" panose="030F0702030302020204" pitchFamily="66" charset="0"/>
                <a:ea typeface="+mn-ea"/>
                <a:cs typeface="+mn-cs"/>
              </a:rPr>
              <a:t>: </a:t>
            </a:r>
            <a:r>
              <a:rPr kumimoji="0" lang="en-US" sz="2400" b="1" i="0" u="none" strike="noStrike" kern="1200" cap="none" spc="0" normalizeH="0" baseline="0" noProof="0" dirty="0" err="1">
                <a:ln>
                  <a:noFill/>
                </a:ln>
                <a:solidFill>
                  <a:srgbClr val="600000"/>
                </a:solidFill>
                <a:effectLst/>
                <a:uLnTx/>
                <a:uFillTx/>
                <a:latin typeface="Comic Sans MS" panose="030F0702030302020204" pitchFamily="66" charset="0"/>
                <a:ea typeface="+mn-ea"/>
                <a:cs typeface="+mn-cs"/>
              </a:rPr>
              <a:t>eXtended</a:t>
            </a:r>
            <a:r>
              <a:rPr kumimoji="0" lang="en-US" sz="2400" b="1" i="0" u="none" strike="noStrike" kern="1200" cap="none" spc="0" normalizeH="0" baseline="0" noProof="0" dirty="0">
                <a:ln>
                  <a:noFill/>
                </a:ln>
                <a:solidFill>
                  <a:srgbClr val="600000"/>
                </a:solidFill>
                <a:effectLst/>
                <a:uLnTx/>
                <a:uFillTx/>
                <a:latin typeface="Comic Sans MS" panose="030F0702030302020204" pitchFamily="66" charset="0"/>
                <a:ea typeface="+mn-ea"/>
                <a:cs typeface="+mn-cs"/>
              </a:rPr>
              <a:t> PINNs</a:t>
            </a:r>
            <a:endParaRPr kumimoji="0" lang="en-US" sz="2400" b="1" i="0" u="none" strike="noStrike" kern="1200" cap="none" spc="0" normalizeH="0" baseline="0" noProof="0" dirty="0">
              <a:ln>
                <a:noFill/>
              </a:ln>
              <a:solidFill>
                <a:srgbClr val="0070C0"/>
              </a:solidFill>
              <a:effectLst/>
              <a:uLnTx/>
              <a:uFillTx/>
              <a:latin typeface="Comic Sans MS" panose="030F0702030302020204" pitchFamily="66" charset="0"/>
              <a:ea typeface="+mn-ea"/>
              <a:cs typeface="+mn-cs"/>
            </a:endParaRPr>
          </a:p>
          <a:p>
            <a:pPr marL="401801" marR="0" lvl="0" indent="-401801" algn="l" defTabSz="410730" rtl="0" eaLnBrk="1" fontAlgn="auto" latinLnBrk="1" hangingPunct="0">
              <a:lnSpc>
                <a:spcPct val="100000"/>
              </a:lnSpc>
              <a:spcBef>
                <a:spcPts val="0"/>
              </a:spcBef>
              <a:spcAft>
                <a:spcPts val="0"/>
              </a:spcAft>
              <a:buClrTx/>
              <a:buSzTx/>
              <a:buFont typeface="Wingdings" panose="05000000000000000000" pitchFamily="2" charset="2"/>
              <a:buChar char="§"/>
              <a:tabLst/>
              <a:defRPr/>
            </a:pPr>
            <a:r>
              <a:rPr kumimoji="0" lang="en-US" sz="2400" b="1" i="0" u="none" strike="noStrike" kern="1200" cap="none" spc="0" normalizeH="0" baseline="0" noProof="0" dirty="0" err="1">
                <a:ln>
                  <a:noFill/>
                </a:ln>
                <a:solidFill>
                  <a:srgbClr val="00B050"/>
                </a:solidFill>
                <a:effectLst/>
                <a:uLnTx/>
                <a:uFillTx/>
                <a:latin typeface="Comic Sans MS" panose="030F0702030302020204" pitchFamily="66" charset="0"/>
                <a:ea typeface="+mn-ea"/>
                <a:cs typeface="+mn-cs"/>
              </a:rPr>
              <a:t>fPINNs</a:t>
            </a:r>
            <a:r>
              <a:rPr kumimoji="0" lang="en-US" sz="2400" b="1" i="0" u="none" strike="noStrike" kern="1200" cap="none" spc="0" normalizeH="0" baseline="0" noProof="0" dirty="0">
                <a:ln>
                  <a:noFill/>
                </a:ln>
                <a:solidFill>
                  <a:srgbClr val="00B050"/>
                </a:solidFill>
                <a:effectLst/>
                <a:uLnTx/>
                <a:uFillTx/>
                <a:latin typeface="Comic Sans MS" panose="030F0702030302020204" pitchFamily="66" charset="0"/>
                <a:ea typeface="+mn-ea"/>
                <a:cs typeface="+mn-cs"/>
              </a:rPr>
              <a:t>: fractional PINNs</a:t>
            </a:r>
          </a:p>
          <a:p>
            <a:pPr marL="401801" marR="0" lvl="0" indent="-401801" algn="l" defTabSz="410730" rtl="0" eaLnBrk="1" fontAlgn="auto" latinLnBrk="1" hangingPunct="0">
              <a:lnSpc>
                <a:spcPct val="100000"/>
              </a:lnSpc>
              <a:spcBef>
                <a:spcPts val="0"/>
              </a:spcBef>
              <a:spcAft>
                <a:spcPts val="0"/>
              </a:spcAft>
              <a:buClrTx/>
              <a:buSzTx/>
              <a:buFont typeface="Wingdings" panose="05000000000000000000" pitchFamily="2" charset="2"/>
              <a:buChar char="§"/>
              <a:tabLst/>
              <a:defRPr/>
            </a:pPr>
            <a:r>
              <a:rPr kumimoji="0" lang="en-US" sz="2400" b="1" i="0" u="none" strike="noStrike" kern="1200" cap="none" spc="0" normalizeH="0" baseline="0" noProof="0" dirty="0" err="1">
                <a:ln>
                  <a:noFill/>
                </a:ln>
                <a:solidFill>
                  <a:srgbClr val="FF0000"/>
                </a:solidFill>
                <a:effectLst/>
                <a:uLnTx/>
                <a:uFillTx/>
                <a:latin typeface="Comic Sans MS" panose="030F0702030302020204" pitchFamily="66" charset="0"/>
                <a:ea typeface="+mn-ea"/>
                <a:cs typeface="+mn-cs"/>
              </a:rPr>
              <a:t>sPINNs</a:t>
            </a:r>
            <a:r>
              <a:rPr kumimoji="0" lang="en-US" sz="2400" b="1" i="0" u="none" strike="noStrike" kern="1200" cap="none" spc="0" normalizeH="0" baseline="0" noProof="0" dirty="0">
                <a:ln>
                  <a:noFill/>
                </a:ln>
                <a:solidFill>
                  <a:srgbClr val="FF0000"/>
                </a:solidFill>
                <a:effectLst/>
                <a:uLnTx/>
                <a:uFillTx/>
                <a:latin typeface="Comic Sans MS" panose="030F0702030302020204" pitchFamily="66" charset="0"/>
                <a:ea typeface="+mn-ea"/>
                <a:cs typeface="+mn-cs"/>
              </a:rPr>
              <a:t>: stochastic PINNs</a:t>
            </a:r>
          </a:p>
          <a:p>
            <a:pPr marL="401801" marR="0" lvl="0" indent="-401801" algn="l" defTabSz="410730" rtl="0" eaLnBrk="1" fontAlgn="auto" latinLnBrk="1" hangingPunct="0">
              <a:lnSpc>
                <a:spcPct val="100000"/>
              </a:lnSpc>
              <a:spcBef>
                <a:spcPts val="0"/>
              </a:spcBef>
              <a:spcAft>
                <a:spcPts val="0"/>
              </a:spcAft>
              <a:buClrTx/>
              <a:buSzTx/>
              <a:buFont typeface="Wingdings" panose="05000000000000000000" pitchFamily="2" charset="2"/>
              <a:buChar char="§"/>
              <a:tabLst/>
              <a:defRPr/>
            </a:pPr>
            <a:endParaRPr kumimoji="0" lang="en-US" sz="2400" b="1" i="0" u="none" strike="noStrike" kern="1200" cap="none" spc="0" normalizeH="0" baseline="0" noProof="0" dirty="0">
              <a:ln>
                <a:noFill/>
              </a:ln>
              <a:solidFill>
                <a:srgbClr val="00B050"/>
              </a:solidFill>
              <a:effectLst/>
              <a:uLnTx/>
              <a:uFillTx/>
              <a:latin typeface="Comic Sans MS" panose="030F0702030302020204" pitchFamily="66" charset="0"/>
              <a:ea typeface="+mn-ea"/>
              <a:cs typeface="+mn-cs"/>
            </a:endParaRPr>
          </a:p>
          <a:p>
            <a:pPr marL="401801" marR="0" lvl="0" indent="-401801" algn="l" defTabSz="410730" rtl="0" eaLnBrk="1" fontAlgn="auto" latinLnBrk="1" hangingPunct="0">
              <a:lnSpc>
                <a:spcPct val="100000"/>
              </a:lnSpc>
              <a:spcBef>
                <a:spcPts val="0"/>
              </a:spcBef>
              <a:spcAft>
                <a:spcPts val="0"/>
              </a:spcAft>
              <a:buClrTx/>
              <a:buSzTx/>
              <a:buFont typeface="Wingdings" panose="05000000000000000000" pitchFamily="2" charset="2"/>
              <a:buChar char="§"/>
              <a:tabLst/>
              <a:defRPr/>
            </a:pPr>
            <a:r>
              <a:rPr kumimoji="0" lang="en-US" sz="2400" b="1" i="0" u="none" strike="noStrike" kern="1200" cap="none" spc="0" normalizeH="0" baseline="0" noProof="0" dirty="0">
                <a:ln>
                  <a:noFill/>
                </a:ln>
                <a:solidFill>
                  <a:srgbClr val="890C58">
                    <a:lumMod val="75000"/>
                  </a:srgbClr>
                </a:solidFill>
                <a:effectLst/>
                <a:uLnTx/>
                <a:uFillTx/>
                <a:latin typeface="Comic Sans MS" panose="030F0702030302020204" pitchFamily="66" charset="0"/>
                <a:ea typeface="+mn-ea"/>
                <a:cs typeface="+mn-cs"/>
              </a:rPr>
              <a:t>BPINNs: Bayesian PINNs …</a:t>
            </a:r>
          </a:p>
        </p:txBody>
      </p:sp>
    </p:spTree>
    <p:extLst>
      <p:ext uri="{BB962C8B-B14F-4D97-AF65-F5344CB8AC3E}">
        <p14:creationId xmlns:p14="http://schemas.microsoft.com/office/powerpoint/2010/main" val="3541401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B5E762-67D5-4985-BF84-C155A35A1B4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EF7F31-0B8A-474A-B86C-91F381754329}" type="slidenum">
              <a:rPr kumimoji="0" lang="en-US" sz="1800" b="0" i="0" u="none" strike="noStrike" kern="1200" cap="none" spc="0" normalizeH="0" baseline="0" noProof="0" smtClean="0">
                <a:ln>
                  <a:noFill/>
                </a:ln>
                <a:solidFill>
                  <a:srgbClr val="FFFFFF"/>
                </a:solidFill>
                <a:effectLst/>
                <a:uLnTx/>
                <a:uFillTx/>
                <a:latin typeface="Trebuchet M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pic>
        <p:nvPicPr>
          <p:cNvPr id="7" name="Picture 6" descr="\documentclass{article}&#10;\usepackage[a4paper, total={6in, 8in}]{geometry}&#10;\usepackage{amsmath}&#10;\usepackage{amssymb}&#10;\usepackage{xcolor}&#10;\usepackage{graphicx}&#10;&#10;\pagestyle{empty}&#10;\begin{document}&#10;&#10;&#10;\hspace{-0.22in}Idea: Provide additional information to the network through the gradient&#10;$$&#10;\nabla f(\mathbf{x})=\left(\frac{\partial f}{\partial x_{1}}, \frac{\partial f}{\partial x_{2}}, \cdots, \frac{\partial f}{\partial x_{d}}\right)=\mathbf{0}, \quad \mathbf{x} \in \Omega .&#10;$$&#10;New terms in Loss Function:&#10;$$&#10;\begin{aligned}&#10;&amp;\mathcal{L}=w_{f} \mathcal{L}_{f}+w_{b} \mathcal{L}_{b}+w_{i} \mathcal{L}_{i}+\sum_{i=1}^{d} w_{g_{i}} \mathcal{L}_{g_{i}}\left(\boldsymbol{\theta} ; \mathcal{T}_{g_{i}}\right) \\&#10;&amp;\mathcal{L}_{g_{i}}\left(\boldsymbol{\theta} ; \mathcal{T}_{g_{i}}\right)=\frac{1}{\left|\mathcal{T}_{g_{i}}\right|} \sum_{\mathbf{x} \in \mathcal{T}_{g_{i}}}\left|\frac{\partial f}{\partial x_{i}}\right|^{2}&#10;\end{aligned}&#10;$$&#10;&#10;\end{document}&#10;" title="IguanaTex Bitmap Display">
            <a:extLst>
              <a:ext uri="{FF2B5EF4-FFF2-40B4-BE49-F238E27FC236}">
                <a16:creationId xmlns:a16="http://schemas.microsoft.com/office/drawing/2014/main" id="{42679784-695E-4397-945D-C4112759171B}"/>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987246" y="1582469"/>
            <a:ext cx="8138666" cy="3520001"/>
          </a:xfrm>
          <a:prstGeom prst="rect">
            <a:avLst/>
          </a:prstGeom>
        </p:spPr>
      </p:pic>
      <p:sp>
        <p:nvSpPr>
          <p:cNvPr id="8" name="TextBox 7">
            <a:extLst>
              <a:ext uri="{FF2B5EF4-FFF2-40B4-BE49-F238E27FC236}">
                <a16:creationId xmlns:a16="http://schemas.microsoft.com/office/drawing/2014/main" id="{EAB8B81E-32EE-4E46-A759-43FE48226D71}"/>
              </a:ext>
            </a:extLst>
          </p:cNvPr>
          <p:cNvSpPr txBox="1"/>
          <p:nvPr/>
        </p:nvSpPr>
        <p:spPr>
          <a:xfrm>
            <a:off x="829039" y="328588"/>
            <a:ext cx="6925294"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IN" sz="3200" b="1"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gPINNS</a:t>
            </a:r>
            <a:r>
              <a:rPr kumimoji="0" lang="en-IN" sz="3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gradient-enhanced PINNs</a:t>
            </a:r>
            <a:endParaRPr kumimoji="0" lang="en-IN" sz="3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9" name="Rectangle 8">
            <a:extLst>
              <a:ext uri="{FF2B5EF4-FFF2-40B4-BE49-F238E27FC236}">
                <a16:creationId xmlns:a16="http://schemas.microsoft.com/office/drawing/2014/main" id="{9740D9C9-B43C-4A12-BB29-663C4810957C}"/>
              </a:ext>
            </a:extLst>
          </p:cNvPr>
          <p:cNvSpPr/>
          <p:nvPr/>
        </p:nvSpPr>
        <p:spPr>
          <a:xfrm>
            <a:off x="923025" y="1440611"/>
            <a:ext cx="8281359" cy="457200"/>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CDCDCD"/>
              </a:solidFill>
              <a:effectLst/>
              <a:uLnTx/>
              <a:uFillTx/>
              <a:latin typeface="Trebuchet MS"/>
              <a:ea typeface="+mn-ea"/>
              <a:cs typeface="+mn-cs"/>
            </a:endParaRPr>
          </a:p>
        </p:txBody>
      </p:sp>
      <p:sp>
        <p:nvSpPr>
          <p:cNvPr id="10" name="TextBox 9">
            <a:extLst>
              <a:ext uri="{FF2B5EF4-FFF2-40B4-BE49-F238E27FC236}">
                <a16:creationId xmlns:a16="http://schemas.microsoft.com/office/drawing/2014/main" id="{4552EF25-B5E2-44E4-A098-D3B702C0C4E5}"/>
              </a:ext>
            </a:extLst>
          </p:cNvPr>
          <p:cNvSpPr txBox="1"/>
          <p:nvPr/>
        </p:nvSpPr>
        <p:spPr>
          <a:xfrm>
            <a:off x="184558" y="5322659"/>
            <a:ext cx="11396444" cy="58477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Yu J, Lu L, Meng X, Karniadakis GE. Gradient-enhanced physics-informed neural networks for forward and inverse PDE problems. Computer Methods in Applied Mechanics and Engineering. 2022 Apr 1;393:114823.</a:t>
            </a:r>
          </a:p>
        </p:txBody>
      </p:sp>
    </p:spTree>
    <p:extLst>
      <p:ext uri="{BB962C8B-B14F-4D97-AF65-F5344CB8AC3E}">
        <p14:creationId xmlns:p14="http://schemas.microsoft.com/office/powerpoint/2010/main" val="484993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82930CB-8BB0-4ACC-A2F5-041E6A0D66E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EF7F31-0B8A-474A-B86C-91F381754329}" type="slidenum">
              <a:rPr kumimoji="0" lang="en-US" sz="1800" b="0" i="0" u="none" strike="noStrike" kern="1200" cap="none" spc="0" normalizeH="0" baseline="0" noProof="0" smtClean="0">
                <a:ln>
                  <a:noFill/>
                </a:ln>
                <a:solidFill>
                  <a:srgbClr val="FFFFFF"/>
                </a:solidFill>
                <a:effectLst/>
                <a:uLnTx/>
                <a:uFillTx/>
                <a:latin typeface="Trebuchet M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sp>
        <p:nvSpPr>
          <p:cNvPr id="4" name="TextBox 3">
            <a:extLst>
              <a:ext uri="{FF2B5EF4-FFF2-40B4-BE49-F238E27FC236}">
                <a16:creationId xmlns:a16="http://schemas.microsoft.com/office/drawing/2014/main" id="{C39DF3B2-71D8-4417-B10D-4B2F94519E61}"/>
              </a:ext>
            </a:extLst>
          </p:cNvPr>
          <p:cNvSpPr txBox="1"/>
          <p:nvPr/>
        </p:nvSpPr>
        <p:spPr>
          <a:xfrm>
            <a:off x="625905" y="397599"/>
            <a:ext cx="1689886"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IN" sz="3200" b="1"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gPINNS</a:t>
            </a:r>
            <a:endParaRPr kumimoji="0" lang="en-IN" sz="3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5" name="Picture 4" descr="\documentclass{article}&#10;\usepackage[a4paper, total={6in, 8in}]{geometry}&#10;\usepackage{amsmath}&#10;\usepackage{amssymb}&#10;\usepackage{xcolor}&#10;\usepackage{graphicx}&#10;&#10;\pagestyle{empty}&#10;\begin{document}&#10;&#10;&#10;Example: Additional loss terms&#10;$\Delta u=f$&#10;$$&#10;\begin{array}{ll}&#10;\operatorname{In} 1 \mathrm{D}, &amp; \mathcal{L}_{g}=w_{g} \frac{1}{\left|\mathcal{T}_{g}\right|} \sum_{\mathbf{x} \in \mathcal{T}_{g}}\left|\frac{d^{3} u}{d x^{3}}-\frac{d f}{d x}\right|^{2} \\&#10;\operatorname{In} 2 \mathrm{D}, &amp; \mathcal{L}_{g_{1}}=w_{g_{1}} \frac{1}{\left|\mathcal{T}_{g_{1}}\right|} \sum_{\mathbf{x} \in \mathcal{T}_{g_{1}}}\left|\frac{\partial^{3} u}{\partial x^{3}}+\frac{\partial^{3} u}{\partial x \partial y^{2}}-\frac{\partial f}{\partial x}\right|^{2}, \\&#10;&amp; \mathcal{L}_{g_{2}}=w_{g_{2}} \frac{1}{\left|\mathcal{T}_{g_{2}}\right|} \sum_{\mathbf{x} \in \mathcal{T}_{g_{2}}}\left|\frac{\partial^{3} u}{\partial x^{2} \partial y}+\frac{\partial^{3} u}{\partial y^{3}}-\frac{\partial f}{\partial y}\right|^{2} .&#10;\end{array}&#10;$$&#10;&#10;&#10;\end{document}&#10;" title="IguanaTex Bitmap Display">
            <a:extLst>
              <a:ext uri="{FF2B5EF4-FFF2-40B4-BE49-F238E27FC236}">
                <a16:creationId xmlns:a16="http://schemas.microsoft.com/office/drawing/2014/main" id="{D7C578F6-F6D1-4C8F-A452-BA7881032437}"/>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71586" y="1660106"/>
            <a:ext cx="8781561" cy="2323200"/>
          </a:xfrm>
          <a:prstGeom prst="rect">
            <a:avLst/>
          </a:prstGeom>
        </p:spPr>
      </p:pic>
    </p:spTree>
    <p:extLst>
      <p:ext uri="{BB962C8B-B14F-4D97-AF65-F5344CB8AC3E}">
        <p14:creationId xmlns:p14="http://schemas.microsoft.com/office/powerpoint/2010/main" val="2182593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1F99E97-874E-4747-89AA-55521D309422}"/>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EF7F31-0B8A-474A-B86C-91F381754329}" type="slidenum">
              <a:rPr kumimoji="0" lang="en-US" sz="1800" b="0" i="0" u="none" strike="noStrike" kern="1200" cap="none" spc="0" normalizeH="0" baseline="0" noProof="0" smtClean="0">
                <a:ln>
                  <a:noFill/>
                </a:ln>
                <a:solidFill>
                  <a:srgbClr val="FFFFFF"/>
                </a:solidFill>
                <a:effectLst/>
                <a:uLnTx/>
                <a:uFillTx/>
                <a:latin typeface="Trebuchet M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pic>
        <p:nvPicPr>
          <p:cNvPr id="7" name="Picture 6" descr="Graphical user interface, application, Word&#10;&#10;Description automatically generated">
            <a:extLst>
              <a:ext uri="{FF2B5EF4-FFF2-40B4-BE49-F238E27FC236}">
                <a16:creationId xmlns:a16="http://schemas.microsoft.com/office/drawing/2014/main" id="{3B2D4970-9B44-4882-96A4-4E12A59472F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 b="144"/>
          <a:stretch/>
        </p:blipFill>
        <p:spPr>
          <a:xfrm>
            <a:off x="5641043" y="1500327"/>
            <a:ext cx="6446727" cy="4438774"/>
          </a:xfrm>
          <a:prstGeom prst="rect">
            <a:avLst/>
          </a:prstGeom>
        </p:spPr>
      </p:pic>
      <p:pic>
        <p:nvPicPr>
          <p:cNvPr id="5" name="Picture 4" descr="\documentclass{article}&#10;\usepackage[a4paper, total={5in, 8in}]{geometry}&#10;\usepackage{amsmath}&#10;\usepackage{amssymb}&#10;\usepackage{xcolor}&#10;\usepackage{graphicx}&#10;&#10;\pagestyle{empty}&#10;\begin{document}&#10;&#10;\begin{equation*}&#10;    \frac{\partial u}{\partial t} = \frac{\partial^2 u}{\partial x^2} + R(x,t), \quad x \in [-\pi, \pi],~ t \in [0, 1],&#10;\end{equation*}&#10;\hspace{1in} $R(x,t) = e^{-t} \left[ \frac{3}{2}\sin(2x) + \frac{8}{3}\sin(3x) + \frac{15}{4}\sin(4x) + \frac{63}{8}\sin(8x) \right].$&#10;\begin{gather*}&#10;    u(x, 0) = \sum^{4}_{i=1} \frac{\sin(ix)}{i} + \frac{\sin(8x)}{8}, \\&#10;    u(-\pi, t) = u(\pi, t) = 0,&#10;\end{gather*}&#10;\hspace{1in} analytic solution for $u(x, t) = e^{-t} \left[ \sum^4_{i=1} \frac{\sin(ix)}{i} + \frac{\sin(8x)}{8} \right].&#10;$&#10;&#10;&#10;\end{document}&#10;" title="IguanaTex Bitmap Display">
            <a:extLst>
              <a:ext uri="{FF2B5EF4-FFF2-40B4-BE49-F238E27FC236}">
                <a16:creationId xmlns:a16="http://schemas.microsoft.com/office/drawing/2014/main" id="{6D139E60-4182-4B6D-91C8-FAF9F3BD5C43}"/>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73616" y="2101297"/>
            <a:ext cx="5467428" cy="2584382"/>
          </a:xfrm>
          <a:prstGeom prst="rect">
            <a:avLst/>
          </a:prstGeom>
        </p:spPr>
      </p:pic>
      <p:sp>
        <p:nvSpPr>
          <p:cNvPr id="40" name="TextBox 39">
            <a:extLst>
              <a:ext uri="{FF2B5EF4-FFF2-40B4-BE49-F238E27FC236}">
                <a16:creationId xmlns:a16="http://schemas.microsoft.com/office/drawing/2014/main" id="{A52BA2B8-E032-4569-B591-FDE0000A4A44}"/>
              </a:ext>
            </a:extLst>
          </p:cNvPr>
          <p:cNvSpPr txBox="1"/>
          <p:nvPr/>
        </p:nvSpPr>
        <p:spPr>
          <a:xfrm>
            <a:off x="304398" y="244950"/>
            <a:ext cx="3938899"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IN" sz="3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Diffusion Equation</a:t>
            </a:r>
          </a:p>
        </p:txBody>
      </p:sp>
    </p:spTree>
    <p:extLst>
      <p:ext uri="{BB962C8B-B14F-4D97-AF65-F5344CB8AC3E}">
        <p14:creationId xmlns:p14="http://schemas.microsoft.com/office/powerpoint/2010/main" val="701366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335C3DA-3DC9-472D-A81D-0C3CEE51D4D6}"/>
              </a:ext>
            </a:extLst>
          </p:cNvPr>
          <p:cNvGrpSpPr/>
          <p:nvPr/>
        </p:nvGrpSpPr>
        <p:grpSpPr>
          <a:xfrm>
            <a:off x="478289" y="3851325"/>
            <a:ext cx="11477224" cy="2723549"/>
            <a:chOff x="474453" y="3751146"/>
            <a:chExt cx="11477224" cy="2723549"/>
          </a:xfrm>
        </p:grpSpPr>
        <p:pic>
          <p:nvPicPr>
            <p:cNvPr id="34" name="Picture 33">
              <a:extLst>
                <a:ext uri="{FF2B5EF4-FFF2-40B4-BE49-F238E27FC236}">
                  <a16:creationId xmlns:a16="http://schemas.microsoft.com/office/drawing/2014/main" id="{230B2858-360F-4E50-877D-4E375CC4FD91}"/>
                </a:ext>
              </a:extLst>
            </p:cNvPr>
            <p:cNvPicPr>
              <a:picLocks noChangeAspect="1"/>
            </p:cNvPicPr>
            <p:nvPr/>
          </p:nvPicPr>
          <p:blipFill rotWithShape="1">
            <a:blip r:embed="rId4"/>
            <a:srcRect l="6608"/>
            <a:stretch/>
          </p:blipFill>
          <p:spPr>
            <a:xfrm>
              <a:off x="474453" y="3751146"/>
              <a:ext cx="3849460" cy="2500532"/>
            </a:xfrm>
            <a:prstGeom prst="rect">
              <a:avLst/>
            </a:prstGeom>
          </p:spPr>
        </p:pic>
        <p:pic>
          <p:nvPicPr>
            <p:cNvPr id="35" name="Picture 34">
              <a:extLst>
                <a:ext uri="{FF2B5EF4-FFF2-40B4-BE49-F238E27FC236}">
                  <a16:creationId xmlns:a16="http://schemas.microsoft.com/office/drawing/2014/main" id="{85BAC4E4-68AA-423C-8885-A67EADADA8AA}"/>
                </a:ext>
              </a:extLst>
            </p:cNvPr>
            <p:cNvPicPr>
              <a:picLocks noChangeAspect="1"/>
            </p:cNvPicPr>
            <p:nvPr/>
          </p:nvPicPr>
          <p:blipFill>
            <a:blip r:embed="rId5"/>
            <a:stretch>
              <a:fillRect/>
            </a:stretch>
          </p:blipFill>
          <p:spPr>
            <a:xfrm>
              <a:off x="4038600" y="3805350"/>
              <a:ext cx="4107766" cy="2669345"/>
            </a:xfrm>
            <a:prstGeom prst="rect">
              <a:avLst/>
            </a:prstGeom>
          </p:spPr>
        </p:pic>
        <p:pic>
          <p:nvPicPr>
            <p:cNvPr id="36" name="Picture 35">
              <a:extLst>
                <a:ext uri="{FF2B5EF4-FFF2-40B4-BE49-F238E27FC236}">
                  <a16:creationId xmlns:a16="http://schemas.microsoft.com/office/drawing/2014/main" id="{880A55D4-1383-4531-9679-45377F01E86B}"/>
                </a:ext>
              </a:extLst>
            </p:cNvPr>
            <p:cNvPicPr>
              <a:picLocks noChangeAspect="1"/>
            </p:cNvPicPr>
            <p:nvPr/>
          </p:nvPicPr>
          <p:blipFill>
            <a:blip r:embed="rId6"/>
            <a:stretch>
              <a:fillRect/>
            </a:stretch>
          </p:blipFill>
          <p:spPr>
            <a:xfrm>
              <a:off x="8012723" y="3767896"/>
              <a:ext cx="3938954" cy="2588455"/>
            </a:xfrm>
            <a:prstGeom prst="rect">
              <a:avLst/>
            </a:prstGeom>
          </p:spPr>
        </p:pic>
      </p:grpSp>
      <p:sp>
        <p:nvSpPr>
          <p:cNvPr id="3" name="Slide Number Placeholder 2">
            <a:extLst>
              <a:ext uri="{FF2B5EF4-FFF2-40B4-BE49-F238E27FC236}">
                <a16:creationId xmlns:a16="http://schemas.microsoft.com/office/drawing/2014/main" id="{6D3F47CC-1FD3-49DA-9785-C27642671712}"/>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EF7F31-0B8A-474A-B86C-91F381754329}" type="slidenum">
              <a:rPr kumimoji="0" lang="en-US" sz="1800" b="0" i="0" u="none" strike="noStrike" kern="1200" cap="none" spc="0" normalizeH="0" baseline="0" noProof="0" smtClean="0">
                <a:ln>
                  <a:noFill/>
                </a:ln>
                <a:solidFill>
                  <a:srgbClr val="FFFFFF"/>
                </a:solidFill>
                <a:effectLst/>
                <a:uLnTx/>
                <a:uFillTx/>
                <a:latin typeface="Trebuchet M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pic>
        <p:nvPicPr>
          <p:cNvPr id="64" name="Picture 63" descr="\documentclass{article}&#10;\usepackage[a4paper, total={8in, 8in}]{geometry}&#10;\usepackage{amsmath}&#10;\usepackage{amssymb}&#10;\usepackage{xcolor}&#10;\usepackage{graphicx}&#10;&#10;\pagestyle{empty}&#10;\begin{document}&#10;&#10;&#10;\hspace{1.70in}$f\left(\mathbf{x} ; \frac{\partial u}{\partial x_{1}}, \ldots, \frac{\partial u}{\partial x_{d}} ; \frac{\partial^{2} u}{\partial x_{1} \partial x_{1}}, \ldots, \frac{\partial^{2} u}{\partial x_{1} \partial x_{d}} ; \ldots ; \boldsymbol{\lambda}\right)=0, \quad \mathbf{x} \in \Omega \quad$ \newline&#10;&#10;\hspace{1.65in} $\mathcal{B}(u, \mathbf{x})=0 \quad$ on $\quad \partial \Omega$&#10;$$&#10;\mathcal{L}_{i}\left(\boldsymbol{\theta}, \boldsymbol{\lambda} ; \mathcal{T}_{i}\right)=\frac{1}{\left|\mathcal{T}_{i}\right|} \sum_{\mathbf{x} \in \mathcal{T}_{i}}|\hat{u}(\mathbf{x})-u(\mathbf{x})|^{2}&#10;$$&#10;\hspace{1.85in}$\mathcal{L}(\boldsymbol{\theta}, \boldsymbol{\lambda} ; \mathcal{T})=w_{f} \mathcal{L}_{f}\left(\boldsymbol{\theta}, \boldsymbol{\lambda} ; \mathcal{T}_{f}\right)+w_{b} \mathcal{L}_{b}\left(\boldsymbol{\theta}, \boldsymbol{\lambda} ; \mathcal{T}_{b}\right)+w_{i} \mathcal{L}_{i}\left(\boldsymbol{\theta}, \boldsymbol{\lambda} ; \mathcal{T}_{i}\right)$\newline&#10;&#10;\hspace{1.58in} Inferring space-dependent reaction rate $\lambda \frac{\partial^{2} u}{\partial x^{2}}-k(x) u=f, \quad x \in[0,1], \quad u(x)=0$ is imposed at $x=0$&#10;&#10;\hspace{1.58in} and 1 $k(x)=0.1+\exp \left[-0.5 \frac{(x-0.5)^{2}}{0.15^{2}}\right] \quad$ Inferring whole function instead of just a constant&#10;&#10;\end{document}&#10;" title="IguanaTex Bitmap Display">
            <a:extLst>
              <a:ext uri="{FF2B5EF4-FFF2-40B4-BE49-F238E27FC236}">
                <a16:creationId xmlns:a16="http://schemas.microsoft.com/office/drawing/2014/main" id="{1D8F5F60-B79C-4646-98A5-F117FF9DC981}"/>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78289" y="967993"/>
            <a:ext cx="9005107" cy="2856230"/>
          </a:xfrm>
          <a:prstGeom prst="rect">
            <a:avLst/>
          </a:prstGeom>
        </p:spPr>
      </p:pic>
      <p:sp>
        <p:nvSpPr>
          <p:cNvPr id="38" name="TextBox 37">
            <a:extLst>
              <a:ext uri="{FF2B5EF4-FFF2-40B4-BE49-F238E27FC236}">
                <a16:creationId xmlns:a16="http://schemas.microsoft.com/office/drawing/2014/main" id="{462ED5F7-062C-43CF-A0BF-DC7DEF82E6FF}"/>
              </a:ext>
            </a:extLst>
          </p:cNvPr>
          <p:cNvSpPr txBox="1"/>
          <p:nvPr/>
        </p:nvSpPr>
        <p:spPr>
          <a:xfrm>
            <a:off x="357520" y="343508"/>
            <a:ext cx="3374643"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IN" sz="3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Inverse Problem</a:t>
            </a:r>
          </a:p>
        </p:txBody>
      </p:sp>
    </p:spTree>
    <p:extLst>
      <p:ext uri="{BB962C8B-B14F-4D97-AF65-F5344CB8AC3E}">
        <p14:creationId xmlns:p14="http://schemas.microsoft.com/office/powerpoint/2010/main" val="206752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12AA24B-859A-4164-9A0A-8AD3E2108BD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EF7F31-0B8A-474A-B86C-91F381754329}" type="slidenum">
              <a:rPr kumimoji="0" lang="en-US" sz="1800" b="0" i="0" u="none" strike="noStrike" kern="1200" cap="none" spc="0" normalizeH="0" baseline="0" noProof="0" smtClean="0">
                <a:ln>
                  <a:noFill/>
                </a:ln>
                <a:solidFill>
                  <a:srgbClr val="FFFFFF"/>
                </a:solidFill>
                <a:effectLst/>
                <a:uLnTx/>
                <a:uFillTx/>
                <a:latin typeface="Trebuchet M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pic>
        <p:nvPicPr>
          <p:cNvPr id="5" name="Picture 4" descr="\documentclass{article}&#10;\usepackage[a4paper, total={6in, 8in}]{geometry}&#10;\usepackage{amsmath}&#10;\usepackage{amssymb}&#10;\usepackage{xcolor}&#10;\usepackage{graphicx}&#10;\usepackage[ruled,vlined]{algorithm2e}&#10;\pagestyle{empty}&#10;\begin{document}&#10;&#10;&#10;\begin{algorithm}[htbp]&#10;\caption{gPINN with RAR.}&#10;\label{alg:rar}&#10;\begin{itemize}&#10;    \item[Step 1] Train the neural network using gPINN on the training set $\mathcal{T}$ for a certain number of iterations.&#10;    \item[Step 2] Compute the PDE residual $\left|f\left(\mathbf{x} ; \frac{\partial \hat{u}}{\partial x_{1}}, \ldots, \frac{\partial \hat{u}}{\partial x_{d}} ; \frac{\partial^{2} \hat{u}}{\partial x_{1} \partial x_{1}}, \ldots, \frac{\partial^{2} \hat{u}}{\partial x_{1} \partial x_{d}} ; \ldots ; \boldsymbol{\lambda}\right)\right|$ at random points in the domain.&#10;    \item[Step 3] Add $m$ new points to the training set $\mathcal{T}$ where the residual is the largest.&#10;    \item[Step 4] Repeat Steps 1, 2, and 3 for $n$ times, or until the mean residual falls below a threshold $\mathcal{E}$.&#10;\end{itemize}&#10;\end{algorithm}&#10;&#10;&#10;\end{document}&#10;" title="IguanaTex Bitmap Display">
            <a:extLst>
              <a:ext uri="{FF2B5EF4-FFF2-40B4-BE49-F238E27FC236}">
                <a16:creationId xmlns:a16="http://schemas.microsoft.com/office/drawing/2014/main" id="{B4EE72BC-C3C0-4BF7-8718-92D83B9C6424}"/>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586913" y="1385903"/>
            <a:ext cx="11248762" cy="3253333"/>
          </a:xfrm>
          <a:prstGeom prst="rect">
            <a:avLst/>
          </a:prstGeom>
        </p:spPr>
      </p:pic>
      <p:sp>
        <p:nvSpPr>
          <p:cNvPr id="6" name="TextBox 5">
            <a:extLst>
              <a:ext uri="{FF2B5EF4-FFF2-40B4-BE49-F238E27FC236}">
                <a16:creationId xmlns:a16="http://schemas.microsoft.com/office/drawing/2014/main" id="{1C181ED8-6C1B-44A4-B56F-9051A93DA298}"/>
              </a:ext>
            </a:extLst>
          </p:cNvPr>
          <p:cNvSpPr txBox="1"/>
          <p:nvPr/>
        </p:nvSpPr>
        <p:spPr>
          <a:xfrm>
            <a:off x="177831" y="182730"/>
            <a:ext cx="9893222"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IN" sz="3200" b="1"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gPINNS</a:t>
            </a:r>
            <a:r>
              <a:rPr kumimoji="0" lang="en-IN" sz="3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with Residual Adaptive Refinement (RAR)</a:t>
            </a:r>
          </a:p>
        </p:txBody>
      </p:sp>
    </p:spTree>
    <p:extLst>
      <p:ext uri="{BB962C8B-B14F-4D97-AF65-F5344CB8AC3E}">
        <p14:creationId xmlns:p14="http://schemas.microsoft.com/office/powerpoint/2010/main" val="11344676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732.283"/>
  <p:tag name="ORIGINALWIDTH" val="4005.249"/>
  <p:tag name="LATEXADDIN" val="\documentclass{article}&#10;\usepackage[a4paper, total={6in, 8in}]{geometry}&#10;\usepackage{amsmath}&#10;\usepackage{amssymb}&#10;\usepackage{xcolor}&#10;\usepackage{graphicx}&#10;&#10;\pagestyle{empty}&#10;\begin{document}&#10;&#10;&#10;\hspace{-0.22in}Idea: Provide additional information to the network through the gradient&#10;$$&#10;\nabla f(\mathbf{x})=\left(\frac{\partial f}{\partial x_{1}}, \frac{\partial f}{\partial x_{2}}, \cdots, \frac{\partial f}{\partial x_{d}}\right)=\mathbf{0}, \quad \mathbf{x} \in \Omega .&#10;$$&#10;New terms in Loss Function:&#10;$$&#10;\begin{aligned}&#10;&amp;\mathcal{L}=w_{f} \mathcal{L}_{f}+w_{b} \mathcal{L}_{b}+w_{i} \mathcal{L}_{i}+\sum_{i=1}^{d} w_{g_{i}} \mathcal{L}_{g_{i}}\left(\boldsymbol{\theta} ; \mathcal{T}_{g_{i}}\right) \\&#10;&amp;\mathcal{L}_{g_{i}}\left(\boldsymbol{\theta} ; \mathcal{T}_{g_{i}}\right)=\frac{1}{\left|\mathcal{T}_{g_{i}}\right|} \sum_{\mathbf{x} \in \mathcal{T}_{g_{i}}}\left|\frac{\partial f}{\partial x_{i}}\right|^{2}&#10;\end{aligned}&#10;$$&#10;&#10;\end{document}&#10;"/>
  <p:tag name="IGUANATEXSIZE" val="20"/>
  <p:tag name="IGUANATEXCURSOR" val="210"/>
  <p:tag name="TRANSPARENCY" val="True"/>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337.833"/>
  <p:tag name="ORIGINALWIDTH" val="4653.918"/>
  <p:tag name="LATEXADDIN" val="\documentclass{article}&#10;\usepackage[a4paper, total={6in, 8in}]{geometry}&#10;\usepackage{amsmath}&#10;\usepackage{amssymb}&#10;\usepackage{xcolor}&#10;\usepackage{graphicx}&#10;&#10;\pagestyle{empty}&#10;\begin{document}&#10;&#10;&#10;$$&#10;\begin{aligned}&#10;\mathbf{u}_{t}+(\mathbf{u} \cdot \nabla) \mathbf{u} &amp;=-\nabla p+\frac{1}{R e} \nabla^{2} \mathbf{u}, \quad \text { in } \Omega \\&#10;\nabla \cdot \mathbf{u} &amp;=0, \quad \text { in } \Omega&#10;\end{aligned}&#10;$$&#10;\begin{tabular}{|c|c|c|c|c|c|c|c|c|c|c|c|c|}&#10;\hline SD No. &amp; 1 &amp; 2 &amp; 3 &amp; 4 &amp; 5 &amp; 6 &amp; 7 &amp; 8 &amp; 9 &amp; 10 &amp; 11 &amp; 12 \\&#10;\hline$\# \mathrm{~L}$ &amp; 6 &amp; 6 &amp; 6 &amp; 6 &amp; 4 &amp; 6 &amp; 6 &amp; 4 &amp; 6 &amp; 6 &amp; 6 &amp; 6 \\&#10;$\# \mathrm{~N}$ &amp; 20 &amp; 20 &amp; 20 &amp; 20 &amp; 20 &amp; 20 &amp; 20 &amp; 20 &amp; 20 &amp; 20 &amp; 20 &amp; 20 \\&#10;$\# \mathrm{R} . \mathrm{pts}$ &amp; $2.5 \mathrm{k}$ &amp; $5 \mathrm{k}$ &amp; $2.5 \mathrm{k}$ &amp; $2.5 \mathrm{k}$ &amp; $5 \mathrm{k}$ &amp; $2.5 \mathrm{k}$ &amp; $2.5 \mathrm{k}$ &amp; $5 \mathrm{k}$ &amp; $2.5 \mathrm{k}$ &amp; $2.5 \mathrm{k}$ &amp; $5 \mathrm{k}$ &amp; $2.5 \mathrm{k}$ \\&#10;\hline&#10;\end{tabular}\newline&#10;&#10;Learning rate : 6e-4, Optimizer : Adam, Adaptive Activation Fun. : tanh&#10;&#10;&#10;\end{document}&#10;"/>
  <p:tag name="IGUANATEXSIZE" val="16"/>
  <p:tag name="IGUANATEXCURSOR" val="1022"/>
  <p:tag name="TRANSPARENCY" val="True"/>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662.1672"/>
  <p:tag name="ORIGINALWIDTH" val="4608.924"/>
  <p:tag name="LATEXADDIN" val="\documentclass{article}&#10;\usepackage[a4paper, total={6in, 8in}]{geometry}&#10;\usepackage{amsmath}&#10;\usepackage{amssymb}&#10;\usepackage{xcolor}&#10;\usepackage{graphicx}&#10;&#10;\pagestyle{empty}&#10;\begin{document}&#10;&#10;&#10;\hspace{-0.22in}We have the following equation with some unknown parameters $\alpha, \beta, \nu$.&#10;$$&#10;u_{t}+u u_{x}-\beta u_{x}-\nu u_{x x}+\alpha u_{x x x}=0, \quad x \in \Omega \subset \mathbb{R}, t&gt;0,&#10;$$&#10;Aim : Identify all the terms $\alpha, \beta, \nu$ with  data given by the viscous Burgers equation.&#10;&#10;&#10;\end{document}&#10;"/>
  <p:tag name="IGUANATEXSIZE" val="20"/>
  <p:tag name="IGUANATEXCURSOR" val="475"/>
  <p:tag name="TRANSPARENCY" val="True"/>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992.876"/>
  <p:tag name="ORIGINALWIDTH" val="3241.095"/>
  <p:tag name="LATEXADDIN" val="\documentclass{article}&#10;\usepackage[a4paper, total={6in, 8in}]{geometry}&#10;\usepackage{amsmath}&#10;\usepackage{amssymb}&#10;\usepackage{xcolor}&#10;\usepackage{graphicx}&#10;&#10;\pagestyle{empty}&#10;\begin{document}&#10;&#10;&#10;\hspace{0.98in}XPINNs : Interface conditions in the `` $q^{\text {th }}&quot;$ subdomain.&#10;&#10;\begin{align*}&#10;&amp;\operatorname{MSE}_{u_{\text {avg }}}=\sum_{\forall q^{+}}\left(\frac{1}{N_{l_{q}}} \sum_{i=1}^{N_{l_{q}}}\left|u_{\tilde{\Theta}_{q}}\left(\mathbf{x}_{l_{q}}^{(i)}\right)-\left\{\left\{u_{\tilde{\Theta}_{q}}\left(\mathbf{x}_{l_{q}}^{(i)}\right)\right\}\right\}\right|^{2}\right) \\&#10;&amp;\operatorname{MSE}_{\mathcal{R}}=\sum_{\forall q^{+}}\left(\frac{1}{N_{l_{q}}} \sum_{i=1}^{N_{l_{q}}}\left|\mathcal{F}_{\tilde{\Theta}_{q}}\left(\mathbf{x}_{l_{q}}^{(i)}\right)-\mathcal{F}_{\tilde{\Theta}_{q^{+}}}\left(\mathbf{x}_{l_{q}}^{(i)}\right)\right|^{2}\right) \\&#10;&amp;\hspace{1.2in}+&#10;\end{align*}&#10;&#10;&#10;\hspace{0.98in}Additional continuity conditions \newline&#10;&#10;\hspace{0.98in}Additional advantages over cPINN\newline&#10;&#10;\hspace{0.98in}(1) Extension to any differential equation(s)\newline&#10;&#10;\hspace{0.98in}(2) Generalized space-time domain decomposition \newline&#10;&#10;\hspace{0.98in}(3) Simple interface conditions&#10;&#10;&#10;&#10;\end{document}&#10;"/>
  <p:tag name="IGUANATEXSIZE" val="18"/>
  <p:tag name="IGUANATEXCURSOR" val="267"/>
  <p:tag name="TRANSPARENCY" val="True"/>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25"/>
  <p:tag name="ORIGINALWIDTH" val="1046"/>
  <p:tag name="LATEXADDIN" val="\documentclass{article}&#10;\usepackage{amsmath}&#10;\usepackage{amssymb}&#10;\usepackage[a4paper, total={6in, 8in}]{geometry}&#10;\pagestyle{empty}&#10;\begin{document}&#10;&#10;$\{\}$ $\rightarrow$ average value&#10;&#10;&#10;\end{document}"/>
  <p:tag name="IGUANATEXSIZE" val="20"/>
  <p:tag name="IGUANATEXCURSOR" val="185"/>
  <p:tag name="TRANSPARENCY" val="True"/>
  <p:tag name="LATEXENGINEID" val="0"/>
  <p:tag name="TEMPFOLDER" val="/private/var/folders/0f/pks900g16vvdnlvt7dfsztp80000gp/T/com.microsoft.Powerpoint/TemporaryItems/"/>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10"/>
  <p:tag name="ORIGINALWIDTH" val="5025"/>
  <p:tag name="LATEXADDIN" val="\documentclass{article}&#10;\usepackage[a4paper, total={6in, 8in}]{geometry}&#10;\usepackage{amsmath}&#10;\usepackage{amssymb}&#10;\usepackage{xcolor}&#10;\usepackage{graphicx}&#10;&#10;\pagestyle{empty}&#10;\begin{document}&#10;&#10;$$&#10;\begin{array}{ccccc}&#10;\hline &amp; \text { PINN } &amp; \text { cPINN } &amp; \text { XPINN } \\&#10;\hline \text { Spatial Domain Decomposition } &amp; \times &amp; \checkmark &amp; \checkmark\\&#10;\text { Parallelization capacity } &amp; \times &amp; \checkmark &amp; \checkmark \\&#10;\text { Localized representation capacity } &amp; \times &amp; \checkmark &amp; \checkmark \\&#10;\text { Efficient hyperparameter adjustment } &amp; \times &amp; \checkmark &amp; \checkmark \\&#10;\text { Applicability } &amp; \text { Any DEs } &amp; \text { Conservation laws } &amp; \text { Any DEs } \\&#10;\text { Interface conditions } &amp; - &amp; \text { Complex } &amp; \text { Simple } \\&#10;\text { Spatio-Temporal Domain Decomposition } &amp; \times &amp; \times &amp;  \checkmark \\&#10;\hline&#10;\end{array}&#10;$$&#10;\end{document}&#10;"/>
  <p:tag name="IGUANATEXSIZE" val="20"/>
  <p:tag name="IGUANATEXCURSOR" val="361"/>
  <p:tag name="TRANSPARENCY" val="True"/>
  <p:tag name="LATEXENGINEID" val="0"/>
  <p:tag name="TEMPFOLDER" val="/private/var/folders/0f/pks900g16vvdnlvt7dfsztp80000gp/T/com.microsoft.Powerpoint/TemporaryItems/"/>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153.356"/>
  <p:tag name="ORIGINALWIDTH" val="2887.139"/>
  <p:tag name="LATEXADDIN" val="\documentclass{article}&#10;\usepackage[a4paper, total={6in, 8in}]{geometry}&#10;\usepackage{amsmath}&#10;\usepackage{amssymb}&#10;\usepackage{xcolor}&#10;\usepackage{graphicx}&#10;&#10;\pagestyle{empty}&#10;\begin{document}&#10;&#10;&#10;&#10;&#10;$$&#10;\begin{aligned}&#10;&amp;\begin{array}{ccc}&#10;\hline \text { Subdomain number } &amp; 1 &amp; 2 \\&#10;\hline \text { \# Layers } &amp; 6 &amp; 7 \\&#10;\text { \# Neurons } &amp; 20 &amp; 25 \\&#10;\text { \# Residual points } &amp; 7000 &amp; 3000 \\&#10;\text { Adaptive Activation function } &amp; \text { tanh } &amp; \text { sin } \\&#10;\hline&#10;\end{array}\\&#10;&amp;\text { Learning rate : } 8 \mathrm{e}-4, \text { Optimizer : Adam } &#10;\end{aligned}&#10;$$&#10;$$\text { Relative } L_{2} \text { error in the whole domain : } 8.93265 \mathrm{e}-3$$&#10;&#10;&#10;\end{document}&#10;"/>
  <p:tag name="IGUANATEXSIZE" val="16"/>
  <p:tag name="IGUANATEXCURSOR" val="670"/>
  <p:tag name="TRANSPARENCY" val="True"/>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126.359"/>
  <p:tag name="ORIGINALWIDTH" val="5389.576"/>
  <p:tag name="LATEXADDIN" val="\documentclass{article}&#10;\usepackage[a4paper, total={6in, 8in}]{geometry}&#10;\usepackage{amsmath}&#10;\usepackage{amssymb}&#10;\usepackage{xcolor}&#10;\usepackage{graphicx}&#10;&#10;\pagestyle{empty}&#10;\begin{document}&#10;&#10;\hspace{-0.22in}$&#10;U_{t}+F_{x}+G_{y}=0, \quad(\mathbf{x}, t) \in \Omega \times(0, T] \subset \mathbb{R}^{2} \times \mathbb{R}_{+}$, &#10;with appropriate initial and boundary conditions. \newline&#10;\begin{center}&#10;\begin{tabular}{ccc}&#10;\hline Subdomain number &amp; 1 &amp; 2 \\&#10;\hline $\#$ Layers &amp; 6 &amp; 6 \\&#10;$\#$ Neurons &amp; 20 &amp; 25 \\&#10;$\#$ Residual points &amp; 12000 &amp; 8000 \\&#10;Adaptive activation function &amp; sin &amp; tanh \\&#10;\hline&#10;\end{tabular}&#10;\end{center}&#10;&#10;\end{document}&#10;"/>
  <p:tag name="IGUANATEXSIZE" val="20"/>
  <p:tag name="IGUANATEXCURSOR" val="209"/>
  <p:tag name="TRANSPARENCY" val="True"/>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039.37"/>
  <p:tag name="ORIGINALWIDTH" val="3928.759"/>
  <p:tag name="LATEXADDIN" val="\documentclass{article}&#10;\usepackage[a4paper, total={6in, 8in}]{geometry}&#10;\usepackage{amsmath}&#10;\usepackage{amssymb}&#10;\usepackage{xcolor}&#10;\usepackage{graphicx}&#10;&#10;\pagestyle{empty}&#10;\begin{document}&#10;&#10;&#10;Example: Additional loss terms&#10;$\Delta u=f$&#10;$$&#10;\begin{array}{ll}&#10;\operatorname{In} 1 \mathrm{D}, &amp; \mathcal{L}_{g}=w_{g} \frac{1}{\left|\mathcal{T}_{g}\right|} \sum_{\mathbf{x} \in \mathcal{T}_{g}}\left|\frac{d^{3} u}{d x^{3}}-\frac{d f}{d x}\right|^{2} \\&#10;\operatorname{In} 2 \mathrm{D}, &amp; \mathcal{L}_{g_{1}}=w_{g_{1}} \frac{1}{\left|\mathcal{T}_{g_{1}}\right|} \sum_{\mathbf{x} \in \mathcal{T}_{g_{1}}}\left|\frac{\partial^{3} u}{\partial x^{3}}+\frac{\partial^{3} u}{\partial x \partial y^{2}}-\frac{\partial f}{\partial x}\right|^{2}, \\&#10;&amp; \mathcal{L}_{g_{2}}=w_{g_{2}} \frac{1}{\left|\mathcal{T}_{g_{2}}\right|} \sum_{\mathbf{x} \in \mathcal{T}_{g_{2}}}\left|\frac{\partial^{3} u}{\partial x^{2} \partial y}+\frac{\partial^{3} u}{\partial y^{3}}-\frac{\partial f}{\partial y}\right|^{2} .&#10;\end{array}&#10;$$&#10;&#10;&#10;\end{document}&#10;"/>
  <p:tag name="IGUANATEXSIZE" val="22"/>
  <p:tag name="IGUANATEXCURSOR" val="205"/>
  <p:tag name="TRANSPARENCY" val="True"/>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589.801"/>
  <p:tag name="ORIGINALWIDTH" val="3363.329"/>
  <p:tag name="LATEXADDIN" val="\documentclass{article}&#10;\usepackage[a4paper, total={5in, 8in}]{geometry}&#10;\usepackage{amsmath}&#10;\usepackage{amssymb}&#10;\usepackage{xcolor}&#10;\usepackage{graphicx}&#10;&#10;\pagestyle{empty}&#10;\begin{document}&#10;&#10;\begin{equation*}&#10;    \frac{\partial u}{\partial t} = \frac{\partial^2 u}{\partial x^2} + R(x,t), \quad x \in [-\pi, \pi],~ t \in [0, 1],&#10;\end{equation*}&#10;\hspace{1in} $R(x,t) = e^{-t} \left[ \frac{3}{2}\sin(2x) + \frac{8}{3}\sin(3x) + \frac{15}{4}\sin(4x) + \frac{63}{8}\sin(8x) \right].$&#10;\begin{gather*}&#10;    u(x, 0) = \sum^{4}_{i=1} \frac{\sin(ix)}{i} + \frac{\sin(8x)}{8}, \\&#10;    u(-\pi, t) = u(\pi, t) = 0,&#10;\end{gather*}&#10;\hspace{1in} analytic solution for $u(x, t) = e^{-t} \left[ \sum^4_{i=1} \frac{\sin(ix)}{i} + \frac{\sin(8x)}{8} \right].&#10;$&#10;&#10;&#10;\end{document}&#10;"/>
  <p:tag name="IGUANATEXSIZE" val="16"/>
  <p:tag name="IGUANATEXCURSOR" val="247"/>
  <p:tag name="TRANSPARENCY" val="True"/>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757.03"/>
  <p:tag name="ORIGINALWIDTH" val="5539.558"/>
  <p:tag name="LATEXADDIN" val="\documentclass{article}&#10;\usepackage[a4paper, total={8in, 8in}]{geometry}&#10;\usepackage{amsmath}&#10;\usepackage{amssymb}&#10;\usepackage{xcolor}&#10;\usepackage{graphicx}&#10;&#10;\pagestyle{empty}&#10;\begin{document}&#10;&#10;&#10;\hspace{1.70in}$f\left(\mathbf{x} ; \frac{\partial u}{\partial x_{1}}, \ldots, \frac{\partial u}{\partial x_{d}} ; \frac{\partial^{2} u}{\partial x_{1} \partial x_{1}}, \ldots, \frac{\partial^{2} u}{\partial x_{1} \partial x_{d}} ; \ldots ; \boldsymbol{\lambda}\right)=0, \quad \mathbf{x} \in \Omega \quad$ \newline&#10;&#10;\hspace{1.65in} $\mathcal{B}(u, \mathbf{x})=0 \quad$ on $\quad \partial \Omega$&#10;$$&#10;\mathcal{L}_{i}\left(\boldsymbol{\theta}, \boldsymbol{\lambda} ; \mathcal{T}_{i}\right)=\frac{1}{\left|\mathcal{T}_{i}\right|} \sum_{\mathbf{x} \in \mathcal{T}_{i}}|\hat{u}(\mathbf{x})-u(\mathbf{x})|^{2}&#10;$$&#10;\hspace{1.85in}$\mathcal{L}(\boldsymbol{\theta}, \boldsymbol{\lambda} ; \mathcal{T})=w_{f} \mathcal{L}_{f}\left(\boldsymbol{\theta}, \boldsymbol{\lambda} ; \mathcal{T}_{f}\right)+w_{b} \mathcal{L}_{b}\left(\boldsymbol{\theta}, \boldsymbol{\lambda} ; \mathcal{T}_{b}\right)+w_{i} \mathcal{L}_{i}\left(\boldsymbol{\theta}, \boldsymbol{\lambda} ; \mathcal{T}_{i}\right)$\newline&#10;&#10;\hspace{1.58in} Inferring space-dependent reaction rate $\lambda \frac{\partial^{2} u}{\partial x^{2}}-k(x) u=f, \quad x \in[0,1], \quad u(x)=0$ is imposed at $x=0$&#10;&#10;\hspace{1.58in} and 1 $k(x)=0.1+\exp \left[-0.5 \frac{(x-0.5)^{2}}{0.15^{2}}\right] \quad$ Inferring whole function instead of just a constant&#10;&#10;\end{document}&#10;"/>
  <p:tag name="IGUANATEXSIZE" val="16"/>
  <p:tag name="IGUANATEXCURSOR" val="1344"/>
  <p:tag name="TRANSPARENCY" val="True"/>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601.05"/>
  <p:tag name="ORIGINALWIDTH" val="5535.808"/>
  <p:tag name="LATEXADDIN" val="\documentclass{article}&#10;\usepackage[a4paper, total={6in, 8in}]{geometry}&#10;\usepackage{amsmath}&#10;\usepackage{amssymb}&#10;\usepackage{xcolor}&#10;\usepackage{graphicx}&#10;\usepackage[ruled,vlined]{algorithm2e}&#10;\pagestyle{empty}&#10;\begin{document}&#10;&#10;&#10;\begin{algorithm}[htbp]&#10;\caption{gPINN with RAR.}&#10;\label{alg:rar}&#10;\begin{itemize}&#10;    \item[Step 1] Train the neural network using gPINN on the training set $\mathcal{T}$ for a certain number of iterations.&#10;    \item[Step 2] Compute the PDE residual $\left|f\left(\mathbf{x} ; \frac{\partial \hat{u}}{\partial x_{1}}, \ldots, \frac{\partial \hat{u}}{\partial x_{d}} ; \frac{\partial^{2} \hat{u}}{\partial x_{1} \partial x_{1}}, \ldots, \frac{\partial^{2} \hat{u}}{\partial x_{1} \partial x_{d}} ; \ldots ; \boldsymbol{\lambda}\right)\right|$ at random points in the domain.&#10;    \item[Step 3] Add $m$ new points to the training set $\mathcal{T}$ where the residual is the largest.&#10;    \item[Step 4] Repeat Steps 1, 2, and 3 for $n$ times, or until the mean residual falls below a threshold $\mathcal{E}$.&#10;\end{itemize}&#10;\end{algorithm}&#10;&#10;&#10;\end{document}&#10;"/>
  <p:tag name="IGUANATEXSIZE" val="20"/>
  <p:tag name="IGUANATEXCURSOR" val="195"/>
  <p:tag name="TRANSPARENCY" val="True"/>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2340.457"/>
  <p:tag name="LATEXADDIN" val="\documentclass{article}&#10;\usepackage[a4paper, total={6in, 8in}]{geometry}&#10;\usepackage{amsmath}&#10;\usepackage{amssymb}&#10;\usepackage{xcolor}&#10;\usepackage{graphicx}&#10;&#10;\pagestyle{empty}&#10;\begin{document}&#10;&#10;&#10;\[ \begin{array}{ll}&#10;\frac{\partial u}{\partial t}+u \frac{\partial u}{\partial x}=\nu \frac{\partial^{2} u}{\partial x^{2}}, &amp; x \in[-1,1], t \in[0,1] \\&#10;u(x, 0)=-\sin (\pi x), &amp; u(-1, t)=u(1, t)=0&#10;\end{array} \]&#10;&#10;&#10;\end{document}&#10;"/>
  <p:tag name="IGUANATEXSIZE" val="20"/>
  <p:tag name="IGUANATEXCURSOR" val="405"/>
  <p:tag name="TRANSPARENCY" val="True"/>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76.4529"/>
  <p:tag name="ORIGINALWIDTH" val="4054.743"/>
  <p:tag name="LATEXADDIN" val="\documentclass{article}&#10;\usepackage[a4paper, total={6in, 8in}]{geometry}&#10;\usepackage{amsmath}&#10;\usepackage{amssymb}&#10;\usepackage{xcolor}&#10;\usepackage{graphicx}&#10;&#10;\pagestyle{empty}&#10;\begin{document}&#10;&#10;&#10;\[ \mathcal{L}(\tilde{\Theta})=\frac{1}{N_{u}} \sum_{i=1}^{N_{u}}\left|u_{\text {target }}^{i}-u_{\tilde{\Theta}}\left(x_{i}^{u}\right)\right|^{2}+\frac{1}{N_{f}} \sum_{i=1}^{N_{f}}\left|\mathcal{F}_{\tilde{\Theta}}\left(x_{i}^{f}\right)\right|^{2}+\text { {\color{red}Interface Loss} } \]&#10;&#10;&#10;\end{document}&#10;"/>
  <p:tag name="IGUANATEXSIZE" val="20"/>
  <p:tag name="IGUANATEXCURSOR" val="479"/>
  <p:tag name="TRANSPARENCY" val="True"/>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208.099"/>
  <p:tag name="ORIGINALWIDTH" val="3805.024"/>
  <p:tag name="LATEXADDIN" val="\documentclass{article}&#10;\usepackage[a4paper, total={6in, 8in}]{geometry}&#10;\usepackage{amsmath}&#10;\usepackage{amssymb}&#10;\usepackage{xcolor}&#10;\usepackage{graphicx}&#10;&#10;\pagestyle{empty}&#10;\begin{document}&#10;&#10;&#10;\underline{cPINNs}: Interface conditions in the `` $q^{\text {th }}&quot;$ subdomain. \newline&#10;&#10;$\mathrm{MSE}_{\text {flux }}=\sum_{\forall q^{+}}\left(\frac{1}{N_{l_{q}}} \sum_{i=1}^{N_{l q}}\left|f_{q}\left(u\left(\mathbf{x}_{l_{q}}^{(i)}\right)\right) \cdot \mathbf{n}-f_{q^{+}}\left(u\left(\mathbf{x}_{l_{q}}^{(i)}\right) \cdot \mathbf{n}\right)\right|^{2}\right)$ \newline&#10;&#10;where $f$ is the flux and $q=1,2, \cdots, N_{s d}$.\newline&#10;&#10;$\operatorname{MSE}_{u_{\text {avg }}}=\sum_{\forall q^{+}}\left(\frac{1}{N_{l_{q}}} \sum_{i=1}^{N_{l_{q}}}\left|u_{\tilde{\Theta}_{q}}\left(\mathbf{x}_{l_{q}}^{(i)}\right)-\left\{\left\{u_{\tilde{\Theta}_{q}}\left(\mathbf{x}_{l_{q}}^{(i)}\right)\right\}\right\}\right|^{2}\right)$&#10;&#10;&#10;\end{document}&#10;"/>
  <p:tag name="IGUANATEXSIZE" val="20"/>
  <p:tag name="IGUANATEXCURSOR" val="263"/>
  <p:tag name="TRANSPARENCY" val="True"/>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23.097"/>
  <p:tag name="ORIGINALWIDTH" val="4990.626"/>
  <p:tag name="LATEXADDIN" val="\documentclass{article}&#10;\usepackage[a4paper, total={6in, 8in}]{geometry}&#10;\usepackage{amsmath}&#10;\usepackage{amssymb}&#10;\usepackage{xcolor}&#10;\usepackage{graphicx}&#10;&#10;\pagestyle{empty}&#10;\begin{document}&#10;&#10;&#10;\hspace{-0.22in}$u_{t}+u u_{x}=\nu u_{x} x, x \in \textbf{R}, t&gt;0$ with IC : $u(x, 0)=-\sin (\pi x)$ and $\textbf{BC :} u(t, 1)=u(t,-1)=0 .$&#10;\begin{center}&#10;\begin{tabular}{|c|c|c|c|c|}&#10;\hline Subdomain number &amp; 1 &amp; 2 &amp; 3 &amp; 4 \\&#10;\hline $\#$ Layers &amp; 2 &amp; 6 &amp; 3 &amp; 2 \\&#10;$\#$ Neurons &amp; 20 &amp; 30 &amp; 25 &amp; 20 \\&#10;$\#$ Residual points &amp; 6000 &amp; 8000 &amp; 4000 &amp; 4000 \\&#10;Adaptive activation function &amp; $\cos$ &amp; $\sin$ &amp; $\tanh$ &amp; $\sin$ \\&#10;\hline&#10;\end{tabular}&#10;\end{center}&#10;Learning rate : 8e-4, Optimizer : Adam&#10;&#10;&#10;\end{document}&#10;"/>
  <p:tag name="IGUANATEXSIZE" val="16"/>
  <p:tag name="IGUANATEXCURSOR" val="311"/>
  <p:tag name="TRANSPARENCY" val="True"/>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600" dirty="0" err="1"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440</TotalTime>
  <Words>1152</Words>
  <Application>Microsoft Office PowerPoint</Application>
  <PresentationFormat>宽屏</PresentationFormat>
  <Paragraphs>159</Paragraphs>
  <Slides>28</Slides>
  <Notes>26</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28</vt:i4>
      </vt:variant>
    </vt:vector>
  </HeadingPairs>
  <TitlesOfParts>
    <vt:vector size="42" baseType="lpstr">
      <vt:lpstr>Microsoft YaHei UI</vt:lpstr>
      <vt:lpstr>MS PGothic</vt:lpstr>
      <vt:lpstr>等线</vt:lpstr>
      <vt:lpstr>华文楷体</vt:lpstr>
      <vt:lpstr>Arial</vt:lpstr>
      <vt:lpstr>Calibri</vt:lpstr>
      <vt:lpstr>Calibri Light</vt:lpstr>
      <vt:lpstr>Cambria Math</vt:lpstr>
      <vt:lpstr>Comic Sans MS</vt:lpstr>
      <vt:lpstr>Times New Roman</vt:lpstr>
      <vt:lpstr>Trebuchet MS</vt:lpstr>
      <vt:lpstr>Wingdings</vt:lpstr>
      <vt:lpstr>Office Theme</vt:lpstr>
      <vt:lpstr>Title &amp; Bullet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Meng, Xuhui</dc:creator>
  <cp:lastModifiedBy>Xuhui Meng</cp:lastModifiedBy>
  <cp:revision>106</cp:revision>
  <dcterms:created xsi:type="dcterms:W3CDTF">2021-09-16T13:53:22Z</dcterms:created>
  <dcterms:modified xsi:type="dcterms:W3CDTF">2025-05-26T05:26:49Z</dcterms:modified>
</cp:coreProperties>
</file>